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Montserrat"/>
      <p:regular r:id="rId72"/>
      <p:bold r:id="rId73"/>
      <p:italic r:id="rId74"/>
      <p:boldItalic r:id="rId75"/>
    </p:embeddedFont>
    <p:embeddedFont>
      <p:font typeface="PT Sans Narrow"/>
      <p:regular r:id="rId76"/>
      <p:bold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6.xml"/><Relationship Id="rId75" Type="http://schemas.openxmlformats.org/officeDocument/2006/relationships/font" Target="fonts/Montserrat-boldItalic.fntdata"/><Relationship Id="rId30" Type="http://schemas.openxmlformats.org/officeDocument/2006/relationships/slide" Target="slides/slide25.xml"/><Relationship Id="rId74" Type="http://schemas.openxmlformats.org/officeDocument/2006/relationships/font" Target="fonts/Montserrat-italic.fntdata"/><Relationship Id="rId33" Type="http://schemas.openxmlformats.org/officeDocument/2006/relationships/slide" Target="slides/slide28.xml"/><Relationship Id="rId77" Type="http://schemas.openxmlformats.org/officeDocument/2006/relationships/font" Target="fonts/PTSansNarrow-bold.fntdata"/><Relationship Id="rId32" Type="http://schemas.openxmlformats.org/officeDocument/2006/relationships/slide" Target="slides/slide27.xml"/><Relationship Id="rId76" Type="http://schemas.openxmlformats.org/officeDocument/2006/relationships/font" Target="fonts/PTSansNarrow-regular.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7323e5bb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7323e5bb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7323e5bb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7323e5bb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7323e5bb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7323e5bb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7323e5bb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7323e5bb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7323e5bb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7323e5bb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7323e5bb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7323e5bb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7323e5bb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7323e5bb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7323e5bb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7323e5bb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7323e5bb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7323e5bb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7323e5bb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7323e5bb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a7323e5bb3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a7323e5bb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7323e5bb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7323e5bb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7323e5bb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7323e5bb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7323e5bb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7323e5bb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7323e5bb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7323e5bb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7323e5bb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7323e5bb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7323e5bb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7323e5bb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7323e5bb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7323e5bb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7323e5bb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7323e5bb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7323e5bb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a7323e5bb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7323e5bb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7323e5bb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7323e5bb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7323e5bb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7323e5bb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7323e5bb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a7323e5bb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a7323e5bb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7323e5bb3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a7323e5bb3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7323e5bb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a7323e5bb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7323e5bb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a7323e5bb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7323e5bb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a7323e5bb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7323e5bb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a7323e5bb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7323e5bb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7323e5bb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7323e5bb3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a7323e5bb3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a7323e5bb3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a7323e5bb3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7323e5bb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7323e5bb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a7323e5bb3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a7323e5bb3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7323e5bb3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7323e5bb3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a7323e5bb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a7323e5bb3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7323e5bb3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a7323e5bb3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a7323e5bb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a7323e5bb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7323e5bb3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7323e5bb3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7323e5bb3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7323e5bb3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7323e5bb3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a7323e5bb3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7323e5bb3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a7323e5bb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7323e5bb3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a7323e5bb3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7323e5bb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7323e5bb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7323e5bb3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7323e5bb3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a7323e5bb3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a7323e5bb3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a7323e5bb3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a7323e5bb3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a7323e5bb3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a7323e5bb3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7323e5bb3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a7323e5bb3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a7323e5bb3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a7323e5bb3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a7323e5bb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a7323e5bb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a7323e5bb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a7323e5bb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a7323e5bb3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a7323e5bb3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a7323e5bb3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a7323e5bb3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a6ca3b0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4a6ca3b0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a7323e5bb3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a7323e5bb3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a7323e5bb3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a7323e5bb3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a7323e5bb3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a7323e5bb3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a7323e5bb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a7323e5bb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a7323e5bb3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a7323e5bb3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a7323e5bb3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a7323e5bb3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a7323e5bb3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a7323e5bb3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7323e5b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7323e5b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7323e5b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7323e5b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7323e5bb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7323e5bb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 name="Shape 8"/>
        <p:cNvGrpSpPr/>
        <p:nvPr/>
      </p:nvGrpSpPr>
      <p:grpSpPr>
        <a:xfrm>
          <a:off x="0" y="0"/>
          <a:ext cx="0" cy="0"/>
          <a:chOff x="0" y="0"/>
          <a:chExt cx="0" cy="0"/>
        </a:xfrm>
      </p:grpSpPr>
      <p:sp>
        <p:nvSpPr>
          <p:cNvPr id="9" name="Google Shape;9;p2"/>
          <p:cNvSpPr/>
          <p:nvPr/>
        </p:nvSpPr>
        <p:spPr>
          <a:xfrm>
            <a:off x="-50" y="2571900"/>
            <a:ext cx="9144000" cy="2571600"/>
          </a:xfrm>
          <a:prstGeom prst="rect">
            <a:avLst/>
          </a:prstGeom>
          <a:solidFill>
            <a:srgbClr val="5496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79428"/>
              </a:buClr>
              <a:buSzPts val="3600"/>
              <a:buFont typeface="Montserrat"/>
              <a:buNone/>
              <a:defRPr>
                <a:solidFill>
                  <a:srgbClr val="F79428"/>
                </a:solidFill>
                <a:latin typeface="Montserrat"/>
                <a:ea typeface="Montserrat"/>
                <a:cs typeface="Montserrat"/>
                <a:sym typeface="Montserrat"/>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pic>
        <p:nvPicPr>
          <p:cNvPr id="11" name="Google Shape;11;p2"/>
          <p:cNvPicPr preferRelativeResize="0"/>
          <p:nvPr/>
        </p:nvPicPr>
        <p:blipFill rotWithShape="1">
          <a:blip r:embed="rId2">
            <a:alphaModFix/>
          </a:blip>
          <a:srcRect b="0" l="248" r="258" t="0"/>
          <a:stretch/>
        </p:blipFill>
        <p:spPr>
          <a:xfrm>
            <a:off x="7616730" y="4478825"/>
            <a:ext cx="1266270" cy="444900"/>
          </a:xfrm>
          <a:prstGeom prst="rect">
            <a:avLst/>
          </a:prstGeom>
          <a:noFill/>
          <a:ln>
            <a:noFill/>
          </a:ln>
        </p:spPr>
      </p:pic>
      <p:sp>
        <p:nvSpPr>
          <p:cNvPr id="12" name="Google Shape;12;p2"/>
          <p:cNvSpPr txBox="1"/>
          <p:nvPr/>
        </p:nvSpPr>
        <p:spPr>
          <a:xfrm>
            <a:off x="0" y="4698600"/>
            <a:ext cx="1899900" cy="44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3"/>
          <p:cNvSpPr txBox="1"/>
          <p:nvPr>
            <p:ph type="title"/>
          </p:nvPr>
        </p:nvSpPr>
        <p:spPr>
          <a:xfrm>
            <a:off x="311700" y="241825"/>
            <a:ext cx="8520600" cy="70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79428"/>
              </a:buClr>
              <a:buSzPts val="3600"/>
              <a:buNone/>
              <a:defRPr>
                <a:solidFill>
                  <a:srgbClr val="F79428"/>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pic>
        <p:nvPicPr>
          <p:cNvPr id="15" name="Google Shape;15;p3"/>
          <p:cNvPicPr preferRelativeResize="0"/>
          <p:nvPr/>
        </p:nvPicPr>
        <p:blipFill rotWithShape="1">
          <a:blip r:embed="rId2">
            <a:alphaModFix/>
          </a:blip>
          <a:srcRect b="0" l="317" r="317" t="0"/>
          <a:stretch/>
        </p:blipFill>
        <p:spPr>
          <a:xfrm>
            <a:off x="7570424" y="4450025"/>
            <a:ext cx="1261872" cy="448056"/>
          </a:xfrm>
          <a:prstGeom prst="rect">
            <a:avLst/>
          </a:prstGeom>
          <a:noFill/>
          <a:ln>
            <a:noFill/>
          </a:ln>
        </p:spPr>
      </p:pic>
      <p:sp>
        <p:nvSpPr>
          <p:cNvPr id="16" name="Google Shape;16;p3"/>
          <p:cNvSpPr txBox="1"/>
          <p:nvPr/>
        </p:nvSpPr>
        <p:spPr>
          <a:xfrm>
            <a:off x="0" y="4698600"/>
            <a:ext cx="1899900" cy="44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lide" type="title">
  <p:cSld name="TITLE">
    <p:spTree>
      <p:nvGrpSpPr>
        <p:cNvPr id="17" name="Shape 17"/>
        <p:cNvGrpSpPr/>
        <p:nvPr/>
      </p:nvGrpSpPr>
      <p:grpSpPr>
        <a:xfrm>
          <a:off x="0" y="0"/>
          <a:ext cx="0" cy="0"/>
          <a:chOff x="0" y="0"/>
          <a:chExt cx="0" cy="0"/>
        </a:xfrm>
      </p:grpSpPr>
      <p:cxnSp>
        <p:nvCxnSpPr>
          <p:cNvPr id="18" name="Google Shape;18;p4"/>
          <p:cNvCxnSpPr/>
          <p:nvPr/>
        </p:nvCxnSpPr>
        <p:spPr>
          <a:xfrm>
            <a:off x="7007735" y="3176888"/>
            <a:ext cx="562200" cy="0"/>
          </a:xfrm>
          <a:prstGeom prst="straightConnector1">
            <a:avLst/>
          </a:prstGeom>
          <a:noFill/>
          <a:ln cap="flat" cmpd="sng" w="76200">
            <a:solidFill>
              <a:srgbClr val="34678E"/>
            </a:solidFill>
            <a:prstDash val="solid"/>
            <a:round/>
            <a:headEnd len="sm" w="sm" type="none"/>
            <a:tailEnd len="sm" w="sm" type="none"/>
          </a:ln>
        </p:spPr>
      </p:cxnSp>
      <p:cxnSp>
        <p:nvCxnSpPr>
          <p:cNvPr id="19" name="Google Shape;19;p4"/>
          <p:cNvCxnSpPr/>
          <p:nvPr/>
        </p:nvCxnSpPr>
        <p:spPr>
          <a:xfrm>
            <a:off x="1575035" y="3158252"/>
            <a:ext cx="562200" cy="0"/>
          </a:xfrm>
          <a:prstGeom prst="straightConnector1">
            <a:avLst/>
          </a:prstGeom>
          <a:noFill/>
          <a:ln cap="flat" cmpd="sng" w="76200">
            <a:solidFill>
              <a:srgbClr val="34678E"/>
            </a:solidFill>
            <a:prstDash val="solid"/>
            <a:round/>
            <a:headEnd len="sm" w="sm" type="none"/>
            <a:tailEnd len="sm" w="sm" type="none"/>
          </a:ln>
        </p:spPr>
      </p:cxnSp>
      <p:grpSp>
        <p:nvGrpSpPr>
          <p:cNvPr id="20" name="Google Shape;20;p4"/>
          <p:cNvGrpSpPr/>
          <p:nvPr/>
        </p:nvGrpSpPr>
        <p:grpSpPr>
          <a:xfrm>
            <a:off x="1004151" y="3969098"/>
            <a:ext cx="7136668" cy="152400"/>
            <a:chOff x="1346435" y="3969088"/>
            <a:chExt cx="6452100" cy="152400"/>
          </a:xfrm>
        </p:grpSpPr>
        <p:cxnSp>
          <p:nvCxnSpPr>
            <p:cNvPr id="21" name="Google Shape;21;p4"/>
            <p:cNvCxnSpPr/>
            <p:nvPr/>
          </p:nvCxnSpPr>
          <p:spPr>
            <a:xfrm>
              <a:off x="1346435" y="4121488"/>
              <a:ext cx="6452100" cy="0"/>
            </a:xfrm>
            <a:prstGeom prst="straightConnector1">
              <a:avLst/>
            </a:prstGeom>
            <a:noFill/>
            <a:ln cap="flat" cmpd="sng" w="76200">
              <a:solidFill>
                <a:srgbClr val="34678E"/>
              </a:solidFill>
              <a:prstDash val="solid"/>
              <a:round/>
              <a:headEnd len="sm" w="sm" type="none"/>
              <a:tailEnd len="sm" w="sm" type="none"/>
            </a:ln>
          </p:spPr>
        </p:cxnSp>
        <p:cxnSp>
          <p:nvCxnSpPr>
            <p:cNvPr id="22" name="Google Shape;22;p4"/>
            <p:cNvCxnSpPr/>
            <p:nvPr/>
          </p:nvCxnSpPr>
          <p:spPr>
            <a:xfrm>
              <a:off x="1346435" y="3969088"/>
              <a:ext cx="6452100" cy="0"/>
            </a:xfrm>
            <a:prstGeom prst="straightConnector1">
              <a:avLst/>
            </a:prstGeom>
            <a:noFill/>
            <a:ln cap="flat" cmpd="sng" w="9525">
              <a:solidFill>
                <a:srgbClr val="34678E"/>
              </a:solidFill>
              <a:prstDash val="solid"/>
              <a:round/>
              <a:headEnd len="sm" w="sm" type="none"/>
              <a:tailEnd len="sm" w="sm" type="none"/>
            </a:ln>
          </p:spPr>
        </p:cxnSp>
      </p:grpSp>
      <p:sp>
        <p:nvSpPr>
          <p:cNvPr id="23" name="Google Shape;23;p4"/>
          <p:cNvSpPr txBox="1"/>
          <p:nvPr>
            <p:ph type="ctrTitle"/>
          </p:nvPr>
        </p:nvSpPr>
        <p:spPr>
          <a:xfrm>
            <a:off x="1004150" y="1523164"/>
            <a:ext cx="7136700" cy="102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79428"/>
              </a:buClr>
              <a:buSzPts val="3500"/>
              <a:buFont typeface="Montserrat"/>
              <a:buNone/>
              <a:defRPr sz="3500">
                <a:solidFill>
                  <a:srgbClr val="F79428"/>
                </a:solidFill>
                <a:latin typeface="Montserrat"/>
                <a:ea typeface="Montserrat"/>
                <a:cs typeface="Montserrat"/>
                <a:sym typeface="Montserrat"/>
              </a:defRPr>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grpSp>
        <p:nvGrpSpPr>
          <p:cNvPr id="24" name="Google Shape;24;p4"/>
          <p:cNvGrpSpPr/>
          <p:nvPr/>
        </p:nvGrpSpPr>
        <p:grpSpPr>
          <a:xfrm>
            <a:off x="1004144" y="793424"/>
            <a:ext cx="7136668" cy="152400"/>
            <a:chOff x="1346429" y="1011300"/>
            <a:chExt cx="6452100" cy="152400"/>
          </a:xfrm>
        </p:grpSpPr>
        <p:cxnSp>
          <p:nvCxnSpPr>
            <p:cNvPr id="25" name="Google Shape;25;p4"/>
            <p:cNvCxnSpPr/>
            <p:nvPr/>
          </p:nvCxnSpPr>
          <p:spPr>
            <a:xfrm rot="10800000">
              <a:off x="1346429" y="1011300"/>
              <a:ext cx="6452100" cy="0"/>
            </a:xfrm>
            <a:prstGeom prst="straightConnector1">
              <a:avLst/>
            </a:prstGeom>
            <a:noFill/>
            <a:ln cap="flat" cmpd="sng" w="76200">
              <a:solidFill>
                <a:srgbClr val="34678E"/>
              </a:solidFill>
              <a:prstDash val="solid"/>
              <a:round/>
              <a:headEnd len="sm" w="sm" type="none"/>
              <a:tailEnd len="sm" w="sm" type="none"/>
            </a:ln>
          </p:spPr>
        </p:cxnSp>
        <p:cxnSp>
          <p:nvCxnSpPr>
            <p:cNvPr id="26" name="Google Shape;26;p4"/>
            <p:cNvCxnSpPr/>
            <p:nvPr/>
          </p:nvCxnSpPr>
          <p:spPr>
            <a:xfrm rot="10800000">
              <a:off x="1346429" y="1163700"/>
              <a:ext cx="6452100" cy="0"/>
            </a:xfrm>
            <a:prstGeom prst="straightConnector1">
              <a:avLst/>
            </a:prstGeom>
            <a:noFill/>
            <a:ln cap="flat" cmpd="sng" w="9525">
              <a:solidFill>
                <a:srgbClr val="34678E"/>
              </a:solidFill>
              <a:prstDash val="solid"/>
              <a:round/>
              <a:headEnd len="sm" w="sm" type="none"/>
              <a:tailEnd len="sm" w="sm" type="none"/>
            </a:ln>
          </p:spPr>
        </p:cxnSp>
      </p:grpSp>
      <p:sp>
        <p:nvSpPr>
          <p:cNvPr id="27" name="Google Shape;27;p4"/>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496D0"/>
              </a:buClr>
              <a:buSzPts val="2000"/>
              <a:buFont typeface="Montserrat"/>
              <a:buNone/>
              <a:defRPr sz="2000">
                <a:solidFill>
                  <a:srgbClr val="5496D0"/>
                </a:solidFill>
                <a:latin typeface="Montserrat"/>
                <a:ea typeface="Montserrat"/>
                <a:cs typeface="Montserrat"/>
                <a:sym typeface="Montserrat"/>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8" name="Google Shape;28;p4"/>
          <p:cNvSpPr txBox="1"/>
          <p:nvPr/>
        </p:nvSpPr>
        <p:spPr>
          <a:xfrm>
            <a:off x="0" y="4698600"/>
            <a:ext cx="1899900" cy="44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29" name="Google Shape;29;p4"/>
          <p:cNvPicPr preferRelativeResize="0"/>
          <p:nvPr/>
        </p:nvPicPr>
        <p:blipFill rotWithShape="1">
          <a:blip r:embed="rId2">
            <a:alphaModFix/>
          </a:blip>
          <a:srcRect b="0" l="317" r="317" t="0"/>
          <a:stretch/>
        </p:blipFill>
        <p:spPr>
          <a:xfrm>
            <a:off x="7570424" y="4450025"/>
            <a:ext cx="1261872" cy="4480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5"/>
          <p:cNvSpPr txBox="1"/>
          <p:nvPr>
            <p:ph type="title"/>
          </p:nvPr>
        </p:nvSpPr>
        <p:spPr>
          <a:xfrm>
            <a:off x="311700" y="159050"/>
            <a:ext cx="8520600" cy="70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79428"/>
              </a:buClr>
              <a:buSzPts val="3100"/>
              <a:buNone/>
              <a:defRPr sz="2500">
                <a:solidFill>
                  <a:srgbClr val="F79428"/>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2" name="Google Shape;32;p5"/>
          <p:cNvSpPr txBox="1"/>
          <p:nvPr>
            <p:ph idx="1" type="body"/>
          </p:nvPr>
        </p:nvSpPr>
        <p:spPr>
          <a:xfrm>
            <a:off x="311700" y="847525"/>
            <a:ext cx="8520600" cy="35046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34678E"/>
              </a:buClr>
              <a:buSzPts val="1800"/>
              <a:buFont typeface="Montserrat"/>
              <a:buChar char="●"/>
              <a:defRPr>
                <a:solidFill>
                  <a:srgbClr val="34678E"/>
                </a:solidFill>
                <a:latin typeface="Montserrat"/>
                <a:ea typeface="Montserrat"/>
                <a:cs typeface="Montserrat"/>
                <a:sym typeface="Montserrat"/>
              </a:defRPr>
            </a:lvl1pPr>
            <a:lvl2pPr indent="-317500" lvl="1" marL="914400" algn="l">
              <a:lnSpc>
                <a:spcPct val="115000"/>
              </a:lnSpc>
              <a:spcBef>
                <a:spcPts val="1600"/>
              </a:spcBef>
              <a:spcAft>
                <a:spcPts val="0"/>
              </a:spcAft>
              <a:buClr>
                <a:srgbClr val="34678E"/>
              </a:buClr>
              <a:buSzPts val="1400"/>
              <a:buFont typeface="Montserrat"/>
              <a:buChar char="○"/>
              <a:defRPr>
                <a:solidFill>
                  <a:srgbClr val="34678E"/>
                </a:solidFill>
                <a:latin typeface="Montserrat"/>
                <a:ea typeface="Montserrat"/>
                <a:cs typeface="Montserrat"/>
                <a:sym typeface="Montserrat"/>
              </a:defRPr>
            </a:lvl2pPr>
            <a:lvl3pPr indent="-317500" lvl="2" marL="1371600" algn="l">
              <a:lnSpc>
                <a:spcPct val="115000"/>
              </a:lnSpc>
              <a:spcBef>
                <a:spcPts val="1600"/>
              </a:spcBef>
              <a:spcAft>
                <a:spcPts val="0"/>
              </a:spcAft>
              <a:buClr>
                <a:srgbClr val="34678E"/>
              </a:buClr>
              <a:buSzPts val="1400"/>
              <a:buFont typeface="Montserrat"/>
              <a:buChar char="■"/>
              <a:defRPr>
                <a:solidFill>
                  <a:srgbClr val="34678E"/>
                </a:solidFill>
                <a:latin typeface="Montserrat"/>
                <a:ea typeface="Montserrat"/>
                <a:cs typeface="Montserrat"/>
                <a:sym typeface="Montserrat"/>
              </a:defRPr>
            </a:lvl3pPr>
            <a:lvl4pPr indent="-317500" lvl="3" marL="1828800" algn="l">
              <a:lnSpc>
                <a:spcPct val="115000"/>
              </a:lnSpc>
              <a:spcBef>
                <a:spcPts val="1600"/>
              </a:spcBef>
              <a:spcAft>
                <a:spcPts val="0"/>
              </a:spcAft>
              <a:buClr>
                <a:srgbClr val="34678E"/>
              </a:buClr>
              <a:buSzPts val="1400"/>
              <a:buFont typeface="Montserrat"/>
              <a:buChar char="●"/>
              <a:defRPr>
                <a:solidFill>
                  <a:srgbClr val="34678E"/>
                </a:solidFill>
                <a:latin typeface="Montserrat"/>
                <a:ea typeface="Montserrat"/>
                <a:cs typeface="Montserrat"/>
                <a:sym typeface="Montserrat"/>
              </a:defRPr>
            </a:lvl4pPr>
            <a:lvl5pPr indent="-317500" lvl="4" marL="2286000" algn="l">
              <a:lnSpc>
                <a:spcPct val="115000"/>
              </a:lnSpc>
              <a:spcBef>
                <a:spcPts val="1600"/>
              </a:spcBef>
              <a:spcAft>
                <a:spcPts val="0"/>
              </a:spcAft>
              <a:buClr>
                <a:srgbClr val="34678E"/>
              </a:buClr>
              <a:buSzPts val="1400"/>
              <a:buFont typeface="Montserrat"/>
              <a:buChar char="○"/>
              <a:defRPr>
                <a:solidFill>
                  <a:srgbClr val="34678E"/>
                </a:solidFill>
                <a:latin typeface="Montserrat"/>
                <a:ea typeface="Montserrat"/>
                <a:cs typeface="Montserrat"/>
                <a:sym typeface="Montserrat"/>
              </a:defRPr>
            </a:lvl5pPr>
            <a:lvl6pPr indent="-317500" lvl="5" marL="2743200" algn="l">
              <a:lnSpc>
                <a:spcPct val="115000"/>
              </a:lnSpc>
              <a:spcBef>
                <a:spcPts val="1600"/>
              </a:spcBef>
              <a:spcAft>
                <a:spcPts val="0"/>
              </a:spcAft>
              <a:buClr>
                <a:srgbClr val="34678E"/>
              </a:buClr>
              <a:buSzPts val="1400"/>
              <a:buFont typeface="Montserrat"/>
              <a:buChar char="■"/>
              <a:defRPr>
                <a:solidFill>
                  <a:srgbClr val="34678E"/>
                </a:solidFill>
                <a:latin typeface="Montserrat"/>
                <a:ea typeface="Montserrat"/>
                <a:cs typeface="Montserrat"/>
                <a:sym typeface="Montserrat"/>
              </a:defRPr>
            </a:lvl6pPr>
            <a:lvl7pPr indent="-317500" lvl="6" marL="3200400" algn="l">
              <a:lnSpc>
                <a:spcPct val="115000"/>
              </a:lnSpc>
              <a:spcBef>
                <a:spcPts val="1600"/>
              </a:spcBef>
              <a:spcAft>
                <a:spcPts val="0"/>
              </a:spcAft>
              <a:buClr>
                <a:srgbClr val="34678E"/>
              </a:buClr>
              <a:buSzPts val="1400"/>
              <a:buFont typeface="Montserrat"/>
              <a:buChar char="●"/>
              <a:defRPr>
                <a:solidFill>
                  <a:srgbClr val="34678E"/>
                </a:solidFill>
                <a:latin typeface="Montserrat"/>
                <a:ea typeface="Montserrat"/>
                <a:cs typeface="Montserrat"/>
                <a:sym typeface="Montserrat"/>
              </a:defRPr>
            </a:lvl7pPr>
            <a:lvl8pPr indent="-317500" lvl="7" marL="3657600" algn="l">
              <a:lnSpc>
                <a:spcPct val="115000"/>
              </a:lnSpc>
              <a:spcBef>
                <a:spcPts val="1600"/>
              </a:spcBef>
              <a:spcAft>
                <a:spcPts val="0"/>
              </a:spcAft>
              <a:buClr>
                <a:srgbClr val="34678E"/>
              </a:buClr>
              <a:buSzPts val="1400"/>
              <a:buFont typeface="Montserrat"/>
              <a:buChar char="○"/>
              <a:defRPr>
                <a:solidFill>
                  <a:srgbClr val="34678E"/>
                </a:solidFill>
                <a:latin typeface="Montserrat"/>
                <a:ea typeface="Montserrat"/>
                <a:cs typeface="Montserrat"/>
                <a:sym typeface="Montserrat"/>
              </a:defRPr>
            </a:lvl8pPr>
            <a:lvl9pPr indent="-317500" lvl="8" marL="4114800" algn="l">
              <a:lnSpc>
                <a:spcPct val="115000"/>
              </a:lnSpc>
              <a:spcBef>
                <a:spcPts val="1600"/>
              </a:spcBef>
              <a:spcAft>
                <a:spcPts val="1600"/>
              </a:spcAft>
              <a:buClr>
                <a:srgbClr val="34678E"/>
              </a:buClr>
              <a:buSzPts val="1400"/>
              <a:buFont typeface="Montserrat"/>
              <a:buChar char="■"/>
              <a:defRPr>
                <a:solidFill>
                  <a:srgbClr val="34678E"/>
                </a:solidFill>
                <a:latin typeface="Montserrat"/>
                <a:ea typeface="Montserrat"/>
                <a:cs typeface="Montserrat"/>
                <a:sym typeface="Montserrat"/>
              </a:defRPr>
            </a:lvl9pPr>
          </a:lstStyle>
          <a:p/>
        </p:txBody>
      </p:sp>
      <p:sp>
        <p:nvSpPr>
          <p:cNvPr id="33" name="Google Shape;33;p5"/>
          <p:cNvSpPr txBox="1"/>
          <p:nvPr/>
        </p:nvSpPr>
        <p:spPr>
          <a:xfrm>
            <a:off x="0" y="4698600"/>
            <a:ext cx="1899900" cy="44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34" name="Google Shape;34;p5"/>
          <p:cNvPicPr preferRelativeResize="0"/>
          <p:nvPr/>
        </p:nvPicPr>
        <p:blipFill rotWithShape="1">
          <a:blip r:embed="rId2">
            <a:alphaModFix/>
          </a:blip>
          <a:srcRect b="0" l="317" r="317" t="0"/>
          <a:stretch/>
        </p:blipFill>
        <p:spPr>
          <a:xfrm>
            <a:off x="7570424" y="4450025"/>
            <a:ext cx="1261872" cy="44805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6"/>
          <p:cNvSpPr txBox="1"/>
          <p:nvPr>
            <p:ph type="title"/>
          </p:nvPr>
        </p:nvSpPr>
        <p:spPr>
          <a:xfrm>
            <a:off x="311700" y="121425"/>
            <a:ext cx="8520600" cy="70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79428"/>
              </a:buClr>
              <a:buSzPts val="3600"/>
              <a:buNone/>
              <a:defRPr>
                <a:solidFill>
                  <a:srgbClr val="F79428"/>
                </a:solidFill>
              </a:defRPr>
            </a:lvl1pPr>
            <a:lvl2pPr lvl="1" algn="l">
              <a:lnSpc>
                <a:spcPct val="100000"/>
              </a:lnSpc>
              <a:spcBef>
                <a:spcPts val="0"/>
              </a:spcBef>
              <a:spcAft>
                <a:spcPts val="0"/>
              </a:spcAft>
              <a:buSzPts val="36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36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36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36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36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36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36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3600"/>
              <a:buFont typeface="Montserrat"/>
              <a:buNone/>
              <a:defRPr>
                <a:latin typeface="Montserrat"/>
                <a:ea typeface="Montserrat"/>
                <a:cs typeface="Montserrat"/>
                <a:sym typeface="Montserrat"/>
              </a:defRPr>
            </a:lvl9pPr>
          </a:lstStyle>
          <a:p/>
        </p:txBody>
      </p:sp>
      <p:sp>
        <p:nvSpPr>
          <p:cNvPr id="37" name="Google Shape;37;p6"/>
          <p:cNvSpPr txBox="1"/>
          <p:nvPr>
            <p:ph idx="1" type="body"/>
          </p:nvPr>
        </p:nvSpPr>
        <p:spPr>
          <a:xfrm>
            <a:off x="311700" y="1266175"/>
            <a:ext cx="3999900" cy="3120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292100" lvl="2" marL="1371600" algn="l">
              <a:lnSpc>
                <a:spcPct val="115000"/>
              </a:lnSpc>
              <a:spcBef>
                <a:spcPts val="1600"/>
              </a:spcBef>
              <a:spcAft>
                <a:spcPts val="0"/>
              </a:spcAft>
              <a:buSzPts val="1000"/>
              <a:buChar char="■"/>
              <a:defRPr/>
            </a:lvl3pPr>
            <a:lvl4pPr indent="-279400" lvl="3" marL="1828800" algn="l">
              <a:lnSpc>
                <a:spcPct val="115000"/>
              </a:lnSpc>
              <a:spcBef>
                <a:spcPts val="1600"/>
              </a:spcBef>
              <a:spcAft>
                <a:spcPts val="0"/>
              </a:spcAft>
              <a:buSzPts val="800"/>
              <a:buChar char="●"/>
              <a:defRPr/>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8" name="Google Shape;38;p6"/>
          <p:cNvSpPr txBox="1"/>
          <p:nvPr>
            <p:ph idx="2" type="body"/>
          </p:nvPr>
        </p:nvSpPr>
        <p:spPr>
          <a:xfrm>
            <a:off x="4832400" y="1266175"/>
            <a:ext cx="3999900" cy="3120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292100" lvl="2" marL="1371600" algn="l">
              <a:lnSpc>
                <a:spcPct val="115000"/>
              </a:lnSpc>
              <a:spcBef>
                <a:spcPts val="1600"/>
              </a:spcBef>
              <a:spcAft>
                <a:spcPts val="0"/>
              </a:spcAft>
              <a:buSzPts val="1000"/>
              <a:buChar char="■"/>
              <a:defRPr/>
            </a:lvl3pPr>
            <a:lvl4pPr indent="-279400" lvl="3" marL="1828800" algn="l">
              <a:lnSpc>
                <a:spcPct val="115000"/>
              </a:lnSpc>
              <a:spcBef>
                <a:spcPts val="1600"/>
              </a:spcBef>
              <a:spcAft>
                <a:spcPts val="0"/>
              </a:spcAft>
              <a:buSzPts val="800"/>
              <a:buChar char="●"/>
              <a:defRPr/>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9" name="Google Shape;39;p6"/>
          <p:cNvSpPr txBox="1"/>
          <p:nvPr/>
        </p:nvSpPr>
        <p:spPr>
          <a:xfrm>
            <a:off x="0" y="4698600"/>
            <a:ext cx="1899900" cy="44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40" name="Google Shape;40;p6"/>
          <p:cNvPicPr preferRelativeResize="0"/>
          <p:nvPr/>
        </p:nvPicPr>
        <p:blipFill rotWithShape="1">
          <a:blip r:embed="rId2">
            <a:alphaModFix/>
          </a:blip>
          <a:srcRect b="0" l="317" r="317" t="0"/>
          <a:stretch/>
        </p:blipFill>
        <p:spPr>
          <a:xfrm>
            <a:off x="7570424" y="4450025"/>
            <a:ext cx="1261872" cy="44805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5496D0"/>
        </a:solidFill>
      </p:bgPr>
    </p:bg>
    <p:spTree>
      <p:nvGrpSpPr>
        <p:cNvPr id="41" name="Shape 41"/>
        <p:cNvGrpSpPr/>
        <p:nvPr/>
      </p:nvGrpSpPr>
      <p:grpSpPr>
        <a:xfrm>
          <a:off x="0" y="0"/>
          <a:ext cx="0" cy="0"/>
          <a:chOff x="0" y="0"/>
          <a:chExt cx="0" cy="0"/>
        </a:xfrm>
      </p:grpSpPr>
      <p:sp>
        <p:nvSpPr>
          <p:cNvPr id="42" name="Google Shape;42;p7"/>
          <p:cNvSpPr txBox="1"/>
          <p:nvPr>
            <p:ph type="title"/>
          </p:nvPr>
        </p:nvSpPr>
        <p:spPr>
          <a:xfrm>
            <a:off x="490250" y="526350"/>
            <a:ext cx="8179500" cy="360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None/>
              <a:defRPr b="0" sz="5400">
                <a:solidFill>
                  <a:schemeClr val="lt1"/>
                </a:solidFill>
              </a:defRPr>
            </a:lvl1pPr>
            <a:lvl2pPr lvl="1" algn="l">
              <a:lnSpc>
                <a:spcPct val="100000"/>
              </a:lnSpc>
              <a:spcBef>
                <a:spcPts val="0"/>
              </a:spcBef>
              <a:spcAft>
                <a:spcPts val="0"/>
              </a:spcAft>
              <a:buClr>
                <a:schemeClr val="lt1"/>
              </a:buClr>
              <a:buSzPts val="5400"/>
              <a:buNone/>
              <a:defRPr b="0" sz="5400">
                <a:solidFill>
                  <a:schemeClr val="lt1"/>
                </a:solidFill>
              </a:defRPr>
            </a:lvl2pPr>
            <a:lvl3pPr lvl="2" algn="l">
              <a:lnSpc>
                <a:spcPct val="100000"/>
              </a:lnSpc>
              <a:spcBef>
                <a:spcPts val="0"/>
              </a:spcBef>
              <a:spcAft>
                <a:spcPts val="0"/>
              </a:spcAft>
              <a:buClr>
                <a:schemeClr val="lt1"/>
              </a:buClr>
              <a:buSzPts val="5400"/>
              <a:buNone/>
              <a:defRPr b="0" sz="5400">
                <a:solidFill>
                  <a:schemeClr val="lt1"/>
                </a:solidFill>
              </a:defRPr>
            </a:lvl3pPr>
            <a:lvl4pPr lvl="3" algn="l">
              <a:lnSpc>
                <a:spcPct val="100000"/>
              </a:lnSpc>
              <a:spcBef>
                <a:spcPts val="0"/>
              </a:spcBef>
              <a:spcAft>
                <a:spcPts val="0"/>
              </a:spcAft>
              <a:buClr>
                <a:schemeClr val="lt1"/>
              </a:buClr>
              <a:buSzPts val="5400"/>
              <a:buNone/>
              <a:defRPr b="0" sz="5400">
                <a:solidFill>
                  <a:schemeClr val="lt1"/>
                </a:solidFill>
              </a:defRPr>
            </a:lvl4pPr>
            <a:lvl5pPr lvl="4" algn="l">
              <a:lnSpc>
                <a:spcPct val="100000"/>
              </a:lnSpc>
              <a:spcBef>
                <a:spcPts val="0"/>
              </a:spcBef>
              <a:spcAft>
                <a:spcPts val="0"/>
              </a:spcAft>
              <a:buClr>
                <a:schemeClr val="lt1"/>
              </a:buClr>
              <a:buSzPts val="5400"/>
              <a:buNone/>
              <a:defRPr b="0" sz="5400">
                <a:solidFill>
                  <a:schemeClr val="lt1"/>
                </a:solidFill>
              </a:defRPr>
            </a:lvl5pPr>
            <a:lvl6pPr lvl="5" algn="l">
              <a:lnSpc>
                <a:spcPct val="100000"/>
              </a:lnSpc>
              <a:spcBef>
                <a:spcPts val="0"/>
              </a:spcBef>
              <a:spcAft>
                <a:spcPts val="0"/>
              </a:spcAft>
              <a:buClr>
                <a:schemeClr val="lt1"/>
              </a:buClr>
              <a:buSzPts val="5400"/>
              <a:buNone/>
              <a:defRPr b="0" sz="5400">
                <a:solidFill>
                  <a:schemeClr val="lt1"/>
                </a:solidFill>
              </a:defRPr>
            </a:lvl6pPr>
            <a:lvl7pPr lvl="6" algn="l">
              <a:lnSpc>
                <a:spcPct val="100000"/>
              </a:lnSpc>
              <a:spcBef>
                <a:spcPts val="0"/>
              </a:spcBef>
              <a:spcAft>
                <a:spcPts val="0"/>
              </a:spcAft>
              <a:buClr>
                <a:schemeClr val="lt1"/>
              </a:buClr>
              <a:buSzPts val="5400"/>
              <a:buNone/>
              <a:defRPr b="0" sz="5400">
                <a:solidFill>
                  <a:schemeClr val="lt1"/>
                </a:solidFill>
              </a:defRPr>
            </a:lvl7pPr>
            <a:lvl8pPr lvl="7" algn="l">
              <a:lnSpc>
                <a:spcPct val="100000"/>
              </a:lnSpc>
              <a:spcBef>
                <a:spcPts val="0"/>
              </a:spcBef>
              <a:spcAft>
                <a:spcPts val="0"/>
              </a:spcAft>
              <a:buClr>
                <a:schemeClr val="lt1"/>
              </a:buClr>
              <a:buSzPts val="5400"/>
              <a:buNone/>
              <a:defRPr b="0" sz="5400">
                <a:solidFill>
                  <a:schemeClr val="lt1"/>
                </a:solidFill>
              </a:defRPr>
            </a:lvl8pPr>
            <a:lvl9pPr lvl="8" algn="l">
              <a:lnSpc>
                <a:spcPct val="100000"/>
              </a:lnSpc>
              <a:spcBef>
                <a:spcPts val="0"/>
              </a:spcBef>
              <a:spcAft>
                <a:spcPts val="0"/>
              </a:spcAft>
              <a:buClr>
                <a:schemeClr val="lt1"/>
              </a:buClr>
              <a:buSzPts val="5400"/>
              <a:buNone/>
              <a:defRPr b="0" sz="5400">
                <a:solidFill>
                  <a:schemeClr val="lt1"/>
                </a:solidFill>
              </a:defRPr>
            </a:lvl9pPr>
          </a:lstStyle>
          <a:p/>
        </p:txBody>
      </p:sp>
      <p:sp>
        <p:nvSpPr>
          <p:cNvPr id="43" name="Google Shape;43;p7"/>
          <p:cNvSpPr txBox="1"/>
          <p:nvPr/>
        </p:nvSpPr>
        <p:spPr>
          <a:xfrm>
            <a:off x="0" y="4698600"/>
            <a:ext cx="1899900" cy="44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pic>
        <p:nvPicPr>
          <p:cNvPr id="44" name="Google Shape;44;p7"/>
          <p:cNvPicPr preferRelativeResize="0"/>
          <p:nvPr/>
        </p:nvPicPr>
        <p:blipFill rotWithShape="1">
          <a:blip r:embed="rId2">
            <a:alphaModFix/>
          </a:blip>
          <a:srcRect b="0" l="248" r="258" t="0"/>
          <a:stretch/>
        </p:blipFill>
        <p:spPr>
          <a:xfrm>
            <a:off x="7616730" y="4478825"/>
            <a:ext cx="1266270" cy="444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8"/>
          <p:cNvSpPr/>
          <p:nvPr/>
        </p:nvSpPr>
        <p:spPr>
          <a:xfrm>
            <a:off x="4572000" y="0"/>
            <a:ext cx="4572000" cy="5143500"/>
          </a:xfrm>
          <a:prstGeom prst="rect">
            <a:avLst/>
          </a:prstGeom>
          <a:solidFill>
            <a:srgbClr val="5496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8"/>
          <p:cNvSpPr txBox="1"/>
          <p:nvPr>
            <p:ph type="title"/>
          </p:nvPr>
        </p:nvSpPr>
        <p:spPr>
          <a:xfrm>
            <a:off x="265500" y="1039675"/>
            <a:ext cx="4045200" cy="167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79428"/>
              </a:buClr>
              <a:buSzPts val="3500"/>
              <a:buNone/>
              <a:defRPr sz="3500">
                <a:solidFill>
                  <a:srgbClr val="F79428"/>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8"/>
          <p:cNvSpPr txBox="1"/>
          <p:nvPr>
            <p:ph idx="1" type="subTitle"/>
          </p:nvPr>
        </p:nvSpPr>
        <p:spPr>
          <a:xfrm>
            <a:off x="265500" y="2726875"/>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8"/>
          <p:cNvSpPr txBox="1"/>
          <p:nvPr/>
        </p:nvSpPr>
        <p:spPr>
          <a:xfrm>
            <a:off x="0" y="4698600"/>
            <a:ext cx="1899900" cy="44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52" name="Google Shape;52;p8"/>
          <p:cNvPicPr preferRelativeResize="0"/>
          <p:nvPr/>
        </p:nvPicPr>
        <p:blipFill rotWithShape="1">
          <a:blip r:embed="rId2">
            <a:alphaModFix/>
          </a:blip>
          <a:srcRect b="0" l="248" r="258" t="0"/>
          <a:stretch/>
        </p:blipFill>
        <p:spPr>
          <a:xfrm>
            <a:off x="7616730" y="4478825"/>
            <a:ext cx="1266270" cy="444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9"/>
          <p:cNvSpPr txBox="1"/>
          <p:nvPr/>
        </p:nvSpPr>
        <p:spPr>
          <a:xfrm>
            <a:off x="0" y="4698600"/>
            <a:ext cx="1899900" cy="44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55" name="Google Shape;55;p9"/>
          <p:cNvPicPr preferRelativeResize="0"/>
          <p:nvPr/>
        </p:nvPicPr>
        <p:blipFill rotWithShape="1">
          <a:blip r:embed="rId2">
            <a:alphaModFix/>
          </a:blip>
          <a:srcRect b="0" l="317" r="317" t="0"/>
          <a:stretch/>
        </p:blipFill>
        <p:spPr>
          <a:xfrm>
            <a:off x="7570424" y="4450025"/>
            <a:ext cx="1261872" cy="44805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79428"/>
              </a:buClr>
              <a:buSzPts val="3000"/>
              <a:buFont typeface="Montserrat"/>
              <a:buNone/>
              <a:defRPr b="1" i="0" sz="3000" u="none" cap="none" strike="noStrike">
                <a:solidFill>
                  <a:srgbClr val="F79428"/>
                </a:solidFill>
                <a:latin typeface="Montserrat"/>
                <a:ea typeface="Montserrat"/>
                <a:cs typeface="Montserrat"/>
                <a:sym typeface="Montserrat"/>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34678E"/>
              </a:buClr>
              <a:buSzPts val="1400"/>
              <a:buFont typeface="Montserrat"/>
              <a:buChar char="●"/>
              <a:defRPr b="0" i="0" u="none" cap="none" strike="noStrike">
                <a:solidFill>
                  <a:srgbClr val="34678E"/>
                </a:solidFill>
                <a:latin typeface="Montserrat"/>
                <a:ea typeface="Montserrat"/>
                <a:cs typeface="Montserrat"/>
                <a:sym typeface="Montserrat"/>
              </a:defRPr>
            </a:lvl1pPr>
            <a:lvl2pPr indent="-304800" lvl="1" marL="914400" marR="0" rtl="0" algn="l">
              <a:lnSpc>
                <a:spcPct val="115000"/>
              </a:lnSpc>
              <a:spcBef>
                <a:spcPts val="1600"/>
              </a:spcBef>
              <a:spcAft>
                <a:spcPts val="0"/>
              </a:spcAft>
              <a:buClr>
                <a:srgbClr val="34678E"/>
              </a:buClr>
              <a:buSzPts val="1200"/>
              <a:buFont typeface="Montserrat"/>
              <a:buChar char="○"/>
              <a:defRPr b="0" i="0" sz="1200" u="none" cap="none" strike="noStrike">
                <a:solidFill>
                  <a:srgbClr val="34678E"/>
                </a:solidFill>
                <a:latin typeface="Montserrat"/>
                <a:ea typeface="Montserrat"/>
                <a:cs typeface="Montserrat"/>
                <a:sym typeface="Montserrat"/>
              </a:defRPr>
            </a:lvl2pPr>
            <a:lvl3pPr indent="-292100" lvl="2" marL="1371600" marR="0" rtl="0" algn="l">
              <a:lnSpc>
                <a:spcPct val="115000"/>
              </a:lnSpc>
              <a:spcBef>
                <a:spcPts val="1600"/>
              </a:spcBef>
              <a:spcAft>
                <a:spcPts val="0"/>
              </a:spcAft>
              <a:buClr>
                <a:srgbClr val="34678E"/>
              </a:buClr>
              <a:buSzPts val="1000"/>
              <a:buFont typeface="Montserrat"/>
              <a:buChar char="■"/>
              <a:defRPr b="0" i="0" sz="1000" u="none" cap="none" strike="noStrike">
                <a:solidFill>
                  <a:srgbClr val="34678E"/>
                </a:solidFill>
                <a:latin typeface="Montserrat"/>
                <a:ea typeface="Montserrat"/>
                <a:cs typeface="Montserrat"/>
                <a:sym typeface="Montserrat"/>
              </a:defRPr>
            </a:lvl3pPr>
            <a:lvl4pPr indent="-279400" lvl="3" marL="1828800" marR="0" rtl="0" algn="l">
              <a:lnSpc>
                <a:spcPct val="115000"/>
              </a:lnSpc>
              <a:spcBef>
                <a:spcPts val="1600"/>
              </a:spcBef>
              <a:spcAft>
                <a:spcPts val="0"/>
              </a:spcAft>
              <a:buClr>
                <a:srgbClr val="34678E"/>
              </a:buClr>
              <a:buSzPts val="800"/>
              <a:buFont typeface="Montserrat"/>
              <a:buChar char="●"/>
              <a:defRPr b="0" i="0" sz="800" u="none" cap="none" strike="noStrike">
                <a:solidFill>
                  <a:srgbClr val="34678E"/>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34678E"/>
              </a:buClr>
              <a:buSzPts val="1400"/>
              <a:buFont typeface="Montserrat"/>
              <a:buChar char="○"/>
              <a:defRPr b="0" i="0" sz="1400" u="none" cap="none" strike="noStrike">
                <a:solidFill>
                  <a:srgbClr val="34678E"/>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34678E"/>
              </a:buClr>
              <a:buSzPts val="1400"/>
              <a:buFont typeface="Montserrat"/>
              <a:buChar char="■"/>
              <a:defRPr b="0" i="0" sz="1400" u="none" cap="none" strike="noStrike">
                <a:solidFill>
                  <a:srgbClr val="34678E"/>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34678E"/>
              </a:buClr>
              <a:buSzPts val="1400"/>
              <a:buFont typeface="Montserrat"/>
              <a:buChar char="●"/>
              <a:defRPr b="0" i="0" sz="1400" u="none" cap="none" strike="noStrike">
                <a:solidFill>
                  <a:srgbClr val="34678E"/>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34678E"/>
              </a:buClr>
              <a:buSzPts val="1400"/>
              <a:buFont typeface="Montserrat"/>
              <a:buChar char="○"/>
              <a:defRPr b="0" i="0" sz="1400" u="none" cap="none" strike="noStrike">
                <a:solidFill>
                  <a:srgbClr val="34678E"/>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34678E"/>
              </a:buClr>
              <a:buSzPts val="1400"/>
              <a:buFont typeface="Montserrat"/>
              <a:buChar char="■"/>
              <a:defRPr b="0" i="0" sz="1400" u="none" cap="none" strike="noStrike">
                <a:solidFill>
                  <a:srgbClr val="34678E"/>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gif"/><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en.wikipedia.org/wiki/Finite-state_machine" TargetMode="External"/><Relationship Id="rId4" Type="http://schemas.openxmlformats.org/officeDocument/2006/relationships/hyperlink" Target="https://en.wikipedia.org/wiki/Context-free_grammar" TargetMode="External"/><Relationship Id="rId5" Type="http://schemas.openxmlformats.org/officeDocument/2006/relationships/hyperlink" Target="https://en.wikipedia.org/wiki/Turing_machine" TargetMode="External"/><Relationship Id="rId6" Type="http://schemas.openxmlformats.org/officeDocument/2006/relationships/image" Target="../media/image8.jpg"/><Relationship Id="rId7" Type="http://schemas.openxmlformats.org/officeDocument/2006/relationships/image" Target="../media/image2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www.python.org/downloads/" TargetMode="Externa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hyperlink" Target="https://colab.research.google.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0"/>
          <p:cNvSpPr txBox="1"/>
          <p:nvPr>
            <p:ph type="ctrTitle"/>
          </p:nvPr>
        </p:nvSpPr>
        <p:spPr>
          <a:xfrm>
            <a:off x="1004150" y="1523164"/>
            <a:ext cx="7136700" cy="102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Computer Science</a:t>
            </a:r>
            <a:endParaRPr/>
          </a:p>
        </p:txBody>
      </p:sp>
      <p:sp>
        <p:nvSpPr>
          <p:cNvPr id="61" name="Google Shape;61;p10"/>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Summer Springboard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a book with a diagram on it" id="113" name="Google Shape;113;p19"/>
          <p:cNvPicPr preferRelativeResize="0"/>
          <p:nvPr/>
        </p:nvPicPr>
        <p:blipFill rotWithShape="1">
          <a:blip r:embed="rId3">
            <a:alphaModFix amt="55000"/>
          </a:blip>
          <a:srcRect b="15383" l="0" r="0" t="0"/>
          <a:stretch/>
        </p:blipFill>
        <p:spPr>
          <a:xfrm>
            <a:off x="0" y="0"/>
            <a:ext cx="9267101" cy="4352125"/>
          </a:xfrm>
          <a:prstGeom prst="rect">
            <a:avLst/>
          </a:prstGeom>
          <a:noFill/>
          <a:ln>
            <a:noFill/>
          </a:ln>
        </p:spPr>
      </p:pic>
      <p:sp>
        <p:nvSpPr>
          <p:cNvPr id="114" name="Google Shape;114;p19"/>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Algorithms and Data Structures</a:t>
            </a:r>
            <a:endParaRPr/>
          </a:p>
        </p:txBody>
      </p:sp>
      <p:sp>
        <p:nvSpPr>
          <p:cNvPr id="115" name="Google Shape;115;p19"/>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Algorithms: sets of instructions to solve specific problems</a:t>
            </a:r>
            <a:endParaRPr sz="2100"/>
          </a:p>
          <a:p>
            <a:pPr indent="-387350" lvl="0" marL="457200" rtl="0" algn="l">
              <a:spcBef>
                <a:spcPts val="0"/>
              </a:spcBef>
              <a:spcAft>
                <a:spcPts val="0"/>
              </a:spcAft>
              <a:buSzPts val="2500"/>
              <a:buChar char="●"/>
            </a:pPr>
            <a:r>
              <a:rPr lang="en" sz="2100"/>
              <a:t>Data Structures: ways to store and organize data efficiently</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black iphone 5 beside brown framed eyeglasses and black iphone 5 c" id="120" name="Google Shape;120;p20"/>
          <p:cNvPicPr preferRelativeResize="0"/>
          <p:nvPr/>
        </p:nvPicPr>
        <p:blipFill rotWithShape="1">
          <a:blip r:embed="rId3">
            <a:alphaModFix amt="33000"/>
          </a:blip>
          <a:srcRect b="-17127" l="0" r="0" t="11273"/>
          <a:stretch/>
        </p:blipFill>
        <p:spPr>
          <a:xfrm>
            <a:off x="4775" y="0"/>
            <a:ext cx="9134475" cy="5143500"/>
          </a:xfrm>
          <a:prstGeom prst="rect">
            <a:avLst/>
          </a:prstGeom>
          <a:noFill/>
          <a:ln>
            <a:noFill/>
          </a:ln>
        </p:spPr>
      </p:pic>
      <p:sp>
        <p:nvSpPr>
          <p:cNvPr id="121" name="Google Shape;121;p20"/>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Cybersecurity</a:t>
            </a:r>
            <a:endParaRPr/>
          </a:p>
        </p:txBody>
      </p:sp>
      <p:sp>
        <p:nvSpPr>
          <p:cNvPr id="122" name="Google Shape;122;p20"/>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The practice of protecting systems, networks, and programs from digital attacks.  This includes cryptography, network security, information security, etc.</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three people sitting in front of table laughing together" id="127" name="Google Shape;127;p21"/>
          <p:cNvPicPr preferRelativeResize="0"/>
          <p:nvPr/>
        </p:nvPicPr>
        <p:blipFill rotWithShape="1">
          <a:blip r:embed="rId3">
            <a:alphaModFix amt="48000"/>
          </a:blip>
          <a:srcRect b="27346" l="0" r="0" t="0"/>
          <a:stretch/>
        </p:blipFill>
        <p:spPr>
          <a:xfrm>
            <a:off x="-488550" y="-313525"/>
            <a:ext cx="9632550" cy="4665650"/>
          </a:xfrm>
          <a:prstGeom prst="rect">
            <a:avLst/>
          </a:prstGeom>
          <a:noFill/>
          <a:ln>
            <a:noFill/>
          </a:ln>
        </p:spPr>
      </p:pic>
      <p:sp>
        <p:nvSpPr>
          <p:cNvPr id="128" name="Google Shape;128;p21"/>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Human-Computer Interaction</a:t>
            </a:r>
            <a:endParaRPr/>
          </a:p>
        </p:txBody>
      </p:sp>
      <p:sp>
        <p:nvSpPr>
          <p:cNvPr id="129" name="Google Shape;129;p21"/>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This field focuses on the design and use of computer technology, particularly the interfaces between users (humans) and computers</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And so </a:t>
            </a:r>
            <a:r>
              <a:rPr lang="en"/>
              <a:t>much</a:t>
            </a:r>
            <a:r>
              <a:rPr lang="en"/>
              <a:t> more!</a:t>
            </a:r>
            <a:endParaRPr/>
          </a:p>
        </p:txBody>
      </p:sp>
      <p:sp>
        <p:nvSpPr>
          <p:cNvPr id="135" name="Google Shape;135;p22"/>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Computer Science is such a vast field that there is a niche for everyone</a:t>
            </a:r>
            <a:endParaRPr sz="2100"/>
          </a:p>
          <a:p>
            <a:pPr indent="-387350" lvl="0" marL="457200" rtl="0" algn="l">
              <a:spcBef>
                <a:spcPts val="0"/>
              </a:spcBef>
              <a:spcAft>
                <a:spcPts val="0"/>
              </a:spcAft>
              <a:buSzPts val="2500"/>
              <a:buChar char="●"/>
            </a:pPr>
            <a:r>
              <a:rPr lang="en" sz="2100"/>
              <a:t>For the time being, let’s focus on coding</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 what’s coding?</a:t>
            </a:r>
            <a:endParaRPr/>
          </a:p>
        </p:txBody>
      </p:sp>
      <p:sp>
        <p:nvSpPr>
          <p:cNvPr id="141" name="Google Shape;141;p23"/>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1900"/>
              <a:t>Coding is the process of creating instructions for computers using programming languages.  It is a fundamental aspect of developing software, applications, websites, etc etc etc.</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Coding Breakdown!  Coding involves…</a:t>
            </a:r>
            <a:endParaRPr/>
          </a:p>
        </p:txBody>
      </p:sp>
      <p:sp>
        <p:nvSpPr>
          <p:cNvPr id="147" name="Google Shape;147;p24"/>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600"/>
              <a:t>Writing code (of course): at its core, coding involves writing the lines of code that tell a computer what to do using a programming language.  Each language has its own syntax and specific use cases.</a:t>
            </a:r>
            <a:endParaRPr sz="1600"/>
          </a:p>
          <a:p>
            <a:pPr indent="-355600" lvl="0" marL="457200" rtl="0" algn="l">
              <a:spcBef>
                <a:spcPts val="0"/>
              </a:spcBef>
              <a:spcAft>
                <a:spcPts val="0"/>
              </a:spcAft>
              <a:buSzPts val="2000"/>
              <a:buChar char="●"/>
            </a:pPr>
            <a:r>
              <a:rPr lang="en" sz="1600"/>
              <a:t>Problem solving (here it is again): programmers use code to create algorithms and solutions to specific tasks or challenges, whether it be calculating numbers, sorting data, automating tasks, … the list goes on.</a:t>
            </a:r>
            <a:endParaRPr sz="1600"/>
          </a:p>
          <a:p>
            <a:pPr indent="-355600" lvl="0" marL="457200" rtl="0" algn="l">
              <a:spcBef>
                <a:spcPts val="0"/>
              </a:spcBef>
              <a:spcAft>
                <a:spcPts val="0"/>
              </a:spcAft>
              <a:buSzPts val="2000"/>
              <a:buChar char="●"/>
            </a:pPr>
            <a:r>
              <a:rPr lang="en" sz="1600"/>
              <a:t>Creativity and expression: coding allows for creative expression (think video games, digital art, interactive websites).</a:t>
            </a:r>
            <a:endParaRPr sz="1600"/>
          </a:p>
          <a:p>
            <a:pPr indent="-355600" lvl="0" marL="457200" rtl="0" algn="l">
              <a:spcBef>
                <a:spcPts val="0"/>
              </a:spcBef>
              <a:spcAft>
                <a:spcPts val="0"/>
              </a:spcAft>
              <a:buSzPts val="2000"/>
              <a:buChar char="●"/>
            </a:pPr>
            <a:r>
              <a:rPr lang="en" sz="1600"/>
              <a:t>Continuous learning and adaptation: coding is always changing.  There are always new languages, frameworks, and technologies.  Coders have to be able to learn and adapt to keep up with the latest developments.</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Okay, Computer Science is big and important blah blah blah.  But what’s our goal?</a:t>
            </a:r>
            <a:endParaRPr/>
          </a:p>
        </p:txBody>
      </p:sp>
      <p:sp>
        <p:nvSpPr>
          <p:cNvPr id="153" name="Google Shape;153;p25"/>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Our goal is to get our feet wet in the world of computer science, specifically through coding.  </a:t>
            </a:r>
            <a:endParaRPr sz="2100"/>
          </a:p>
          <a:p>
            <a:pPr indent="-387350" lvl="0" marL="457200" rtl="0" algn="l">
              <a:spcBef>
                <a:spcPts val="0"/>
              </a:spcBef>
              <a:spcAft>
                <a:spcPts val="0"/>
              </a:spcAft>
              <a:buSzPts val="2500"/>
              <a:buChar char="●"/>
            </a:pPr>
            <a:r>
              <a:rPr lang="en" sz="2100"/>
              <a:t>We will be learning the basic ins and outs of a programming language that is becoming increasingly important and popular…</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a close up of a snake on a rock" id="158" name="Google Shape;158;p26"/>
          <p:cNvPicPr preferRelativeResize="0"/>
          <p:nvPr/>
        </p:nvPicPr>
        <p:blipFill rotWithShape="1">
          <a:blip r:embed="rId3">
            <a:alphaModFix amt="44000"/>
          </a:blip>
          <a:srcRect b="27927" l="0" r="0" t="0"/>
          <a:stretch/>
        </p:blipFill>
        <p:spPr>
          <a:xfrm>
            <a:off x="0" y="-350925"/>
            <a:ext cx="9788200" cy="4703050"/>
          </a:xfrm>
          <a:prstGeom prst="rect">
            <a:avLst/>
          </a:prstGeom>
          <a:noFill/>
          <a:ln>
            <a:noFill/>
          </a:ln>
        </p:spPr>
      </p:pic>
      <p:sp>
        <p:nvSpPr>
          <p:cNvPr id="159" name="Google Shape;159;p26"/>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a:t>
            </a:r>
            <a:endParaRPr/>
          </a:p>
        </p:txBody>
      </p:sp>
      <p:sp>
        <p:nvSpPr>
          <p:cNvPr id="160" name="Google Shape;160;p26"/>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Wait… not THAT type of python.</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a:t>
            </a:r>
            <a:endParaRPr/>
          </a:p>
        </p:txBody>
      </p:sp>
      <p:sp>
        <p:nvSpPr>
          <p:cNvPr id="166" name="Google Shape;166;p27"/>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Python Logo PNG Transparent - Brands Logos" id="167" name="Google Shape;167;p27"/>
          <p:cNvPicPr preferRelativeResize="0"/>
          <p:nvPr/>
        </p:nvPicPr>
        <p:blipFill>
          <a:blip r:embed="rId3">
            <a:alphaModFix/>
          </a:blip>
          <a:stretch>
            <a:fillRect/>
          </a:stretch>
        </p:blipFill>
        <p:spPr>
          <a:xfrm>
            <a:off x="3007014" y="1041438"/>
            <a:ext cx="3129975" cy="3116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Python?</a:t>
            </a:r>
            <a:endParaRPr/>
          </a:p>
        </p:txBody>
      </p:sp>
      <p:sp>
        <p:nvSpPr>
          <p:cNvPr id="173" name="Google Shape;173;p28"/>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There are so many programming languages to choose from</a:t>
            </a:r>
            <a:endParaRPr sz="2100"/>
          </a:p>
          <a:p>
            <a:pPr indent="-361950" lvl="1" marL="914400" rtl="0" algn="l">
              <a:spcBef>
                <a:spcPts val="0"/>
              </a:spcBef>
              <a:spcAft>
                <a:spcPts val="0"/>
              </a:spcAft>
              <a:buSzPts val="2100"/>
              <a:buChar char="○"/>
            </a:pPr>
            <a:r>
              <a:rPr lang="en" sz="2100"/>
              <a:t>C / C++</a:t>
            </a:r>
            <a:endParaRPr sz="2100"/>
          </a:p>
          <a:p>
            <a:pPr indent="-361950" lvl="1" marL="914400" rtl="0" algn="l">
              <a:spcBef>
                <a:spcPts val="0"/>
              </a:spcBef>
              <a:spcAft>
                <a:spcPts val="0"/>
              </a:spcAft>
              <a:buSzPts val="2100"/>
              <a:buChar char="○"/>
            </a:pPr>
            <a:r>
              <a:rPr lang="en" sz="2100"/>
              <a:t>Java</a:t>
            </a:r>
            <a:endParaRPr sz="2100"/>
          </a:p>
          <a:p>
            <a:pPr indent="-361950" lvl="1" marL="914400" rtl="0" algn="l">
              <a:spcBef>
                <a:spcPts val="0"/>
              </a:spcBef>
              <a:spcAft>
                <a:spcPts val="0"/>
              </a:spcAft>
              <a:buSzPts val="2100"/>
              <a:buChar char="○"/>
            </a:pPr>
            <a:r>
              <a:rPr lang="en" sz="2100"/>
              <a:t>Haskell</a:t>
            </a:r>
            <a:endParaRPr sz="2100"/>
          </a:p>
          <a:p>
            <a:pPr indent="-361950" lvl="1" marL="914400" rtl="0" algn="l">
              <a:spcBef>
                <a:spcPts val="0"/>
              </a:spcBef>
              <a:spcAft>
                <a:spcPts val="0"/>
              </a:spcAft>
              <a:buSzPts val="2100"/>
              <a:buChar char="○"/>
            </a:pPr>
            <a:r>
              <a:rPr lang="en" sz="2100"/>
              <a:t>F#</a:t>
            </a:r>
            <a:endParaRPr sz="2100"/>
          </a:p>
          <a:p>
            <a:pPr indent="-361950" lvl="1" marL="914400" rtl="0" algn="l">
              <a:spcBef>
                <a:spcPts val="0"/>
              </a:spcBef>
              <a:spcAft>
                <a:spcPts val="0"/>
              </a:spcAft>
              <a:buSzPts val="2100"/>
              <a:buChar char="○"/>
            </a:pPr>
            <a:r>
              <a:rPr lang="en" sz="2100"/>
              <a:t>Rust</a:t>
            </a:r>
            <a:endParaRPr sz="2100"/>
          </a:p>
          <a:p>
            <a:pPr indent="-361950" lvl="1" marL="914400" rtl="0" algn="l">
              <a:spcBef>
                <a:spcPts val="0"/>
              </a:spcBef>
              <a:spcAft>
                <a:spcPts val="0"/>
              </a:spcAft>
              <a:buSzPts val="2100"/>
              <a:buChar char="○"/>
            </a:pPr>
            <a:r>
              <a:rPr lang="en" sz="2100"/>
              <a:t>Dare we mention Assembly?</a:t>
            </a:r>
            <a:endParaRPr sz="2100"/>
          </a:p>
          <a:p>
            <a:pPr indent="-361950" lvl="0" marL="457200" rtl="0" algn="l">
              <a:spcBef>
                <a:spcPts val="0"/>
              </a:spcBef>
              <a:spcAft>
                <a:spcPts val="0"/>
              </a:spcAft>
              <a:buSzPts val="2100"/>
              <a:buChar char="●"/>
            </a:pPr>
            <a:r>
              <a:rPr lang="en" sz="2100"/>
              <a:t>So why are we using Python?</a:t>
            </a:r>
            <a:endParaRPr sz="2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1"/>
          <p:cNvSpPr txBox="1"/>
          <p:nvPr>
            <p:ph type="title"/>
          </p:nvPr>
        </p:nvSpPr>
        <p:spPr>
          <a:xfrm>
            <a:off x="490250" y="526350"/>
            <a:ext cx="8179500" cy="36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Day 1 - Introductions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Python? (Cont’d)</a:t>
            </a:r>
            <a:endParaRPr/>
          </a:p>
        </p:txBody>
      </p:sp>
      <p:sp>
        <p:nvSpPr>
          <p:cNvPr id="179" name="Google Shape;179;p29"/>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Python is beginner-friendly</a:t>
            </a:r>
            <a:endParaRPr sz="2100"/>
          </a:p>
          <a:p>
            <a:pPr indent="-361950" lvl="1" marL="914400" rtl="0" algn="l">
              <a:spcBef>
                <a:spcPts val="0"/>
              </a:spcBef>
              <a:spcAft>
                <a:spcPts val="0"/>
              </a:spcAft>
              <a:buSzPts val="2100"/>
              <a:buChar char="○"/>
            </a:pPr>
            <a:r>
              <a:rPr lang="en" sz="2100"/>
              <a:t>Clean, readable syntax</a:t>
            </a:r>
            <a:endParaRPr sz="2100"/>
          </a:p>
          <a:p>
            <a:pPr indent="-361950" lvl="1" marL="914400" rtl="0" algn="l">
              <a:spcBef>
                <a:spcPts val="0"/>
              </a:spcBef>
              <a:spcAft>
                <a:spcPts val="0"/>
              </a:spcAft>
              <a:buSzPts val="2100"/>
              <a:buChar char="○"/>
            </a:pPr>
            <a:r>
              <a:rPr lang="en" sz="2100"/>
              <a:t>Indentation enforces consistent, pretty </a:t>
            </a:r>
            <a:r>
              <a:rPr lang="en" sz="2100"/>
              <a:t>code</a:t>
            </a:r>
            <a:endParaRPr sz="2100"/>
          </a:p>
          <a:p>
            <a:pPr indent="-361950" lvl="0" marL="457200" rtl="0" algn="l">
              <a:spcBef>
                <a:spcPts val="0"/>
              </a:spcBef>
              <a:spcAft>
                <a:spcPts val="0"/>
              </a:spcAft>
              <a:buSzPts val="2100"/>
              <a:buChar char="●"/>
            </a:pPr>
            <a:r>
              <a:rPr lang="en" sz="2100"/>
              <a:t>Python is versatile</a:t>
            </a:r>
            <a:endParaRPr sz="2100"/>
          </a:p>
          <a:p>
            <a:pPr indent="-361950" lvl="1" marL="914400" rtl="0" algn="l">
              <a:spcBef>
                <a:spcPts val="0"/>
              </a:spcBef>
              <a:spcAft>
                <a:spcPts val="0"/>
              </a:spcAft>
              <a:buSzPts val="2100"/>
              <a:buChar char="○"/>
            </a:pPr>
            <a:r>
              <a:rPr lang="en" sz="2100"/>
              <a:t>Machine learning</a:t>
            </a:r>
            <a:endParaRPr sz="2100"/>
          </a:p>
          <a:p>
            <a:pPr indent="-361950" lvl="1" marL="914400" rtl="0" algn="l">
              <a:spcBef>
                <a:spcPts val="0"/>
              </a:spcBef>
              <a:spcAft>
                <a:spcPts val="0"/>
              </a:spcAft>
              <a:buSzPts val="2100"/>
              <a:buChar char="○"/>
            </a:pPr>
            <a:r>
              <a:rPr lang="en" sz="2100"/>
              <a:t>Scientific computing</a:t>
            </a:r>
            <a:endParaRPr sz="2100"/>
          </a:p>
          <a:p>
            <a:pPr indent="-361950" lvl="1" marL="914400" rtl="0" algn="l">
              <a:spcBef>
                <a:spcPts val="0"/>
              </a:spcBef>
              <a:spcAft>
                <a:spcPts val="0"/>
              </a:spcAft>
              <a:buSzPts val="2100"/>
              <a:buChar char="○"/>
            </a:pPr>
            <a:r>
              <a:rPr lang="en" sz="2100"/>
              <a:t>Scripting</a:t>
            </a:r>
            <a:endParaRPr sz="2100"/>
          </a:p>
          <a:p>
            <a:pPr indent="-361950" lvl="1" marL="914400" rtl="0" algn="l">
              <a:spcBef>
                <a:spcPts val="0"/>
              </a:spcBef>
              <a:spcAft>
                <a:spcPts val="0"/>
              </a:spcAft>
              <a:buSzPts val="2100"/>
              <a:buChar char="○"/>
            </a:pPr>
            <a:r>
              <a:rPr lang="en" sz="2100"/>
              <a:t>So, so, so much more</a:t>
            </a:r>
            <a:endParaRPr sz="2100"/>
          </a:p>
          <a:p>
            <a:pPr indent="-361950" lvl="0" marL="457200" rtl="0" algn="l">
              <a:spcBef>
                <a:spcPts val="0"/>
              </a:spcBef>
              <a:spcAft>
                <a:spcPts val="0"/>
              </a:spcAft>
              <a:buSzPts val="2100"/>
              <a:buChar char="●"/>
            </a:pPr>
            <a:r>
              <a:rPr lang="en" sz="2100"/>
              <a:t>Python is popular</a:t>
            </a:r>
            <a:endParaRPr sz="2100"/>
          </a:p>
          <a:p>
            <a:pPr indent="-361950" lvl="1" marL="914400" rtl="0" algn="l">
              <a:spcBef>
                <a:spcPts val="0"/>
              </a:spcBef>
              <a:spcAft>
                <a:spcPts val="0"/>
              </a:spcAft>
              <a:buSzPts val="2100"/>
              <a:buChar char="○"/>
            </a:pPr>
            <a:r>
              <a:rPr lang="en" sz="2100"/>
              <a:t>Large, active community of helpful developers</a:t>
            </a:r>
            <a:endParaRPr sz="2100"/>
          </a:p>
          <a:p>
            <a:pPr indent="-361950" lvl="1" marL="914400" rtl="0" algn="l">
              <a:spcBef>
                <a:spcPts val="0"/>
              </a:spcBef>
              <a:spcAft>
                <a:spcPts val="0"/>
              </a:spcAft>
              <a:buSzPts val="2100"/>
              <a:buChar char="○"/>
            </a:pPr>
            <a:r>
              <a:rPr lang="en" sz="2100"/>
              <a:t>Abundance of libraries and frameworks</a:t>
            </a:r>
            <a:endParaRPr sz="2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 where did Python come from anyways?</a:t>
            </a:r>
            <a:endParaRPr/>
          </a:p>
        </p:txBody>
      </p:sp>
      <p:sp>
        <p:nvSpPr>
          <p:cNvPr id="185" name="Google Shape;185;p30"/>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Development on Python began in the late 1980s when Guido van Rossum started working on it during his Christmas break.</a:t>
            </a:r>
            <a:endParaRPr sz="2100"/>
          </a:p>
          <a:p>
            <a:pPr indent="-387350" lvl="0" marL="457200" rtl="0" algn="l">
              <a:spcBef>
                <a:spcPts val="0"/>
              </a:spcBef>
              <a:spcAft>
                <a:spcPts val="0"/>
              </a:spcAft>
              <a:buSzPts val="2500"/>
              <a:buChar char="●"/>
            </a:pPr>
            <a:r>
              <a:rPr lang="en" sz="2100"/>
              <a:t>His goal was to create a language that would overcome the limitations of ABC, a language he worked on previously.</a:t>
            </a:r>
            <a:endParaRPr sz="2100"/>
          </a:p>
          <a:p>
            <a:pPr indent="-387350" lvl="0" marL="457200" rtl="0" algn="l">
              <a:spcBef>
                <a:spcPts val="0"/>
              </a:spcBef>
              <a:spcAft>
                <a:spcPts val="0"/>
              </a:spcAft>
              <a:buSzPts val="2500"/>
              <a:buChar char="●"/>
            </a:pPr>
            <a:r>
              <a:rPr lang="en" sz="2100"/>
              <a:t>Python (said to be named after </a:t>
            </a:r>
            <a:r>
              <a:rPr i="1" lang="en" sz="2100"/>
              <a:t>Monty Python’s Flying Circus</a:t>
            </a:r>
            <a:r>
              <a:rPr lang="en" sz="2100"/>
              <a:t>) would </a:t>
            </a:r>
            <a:r>
              <a:rPr lang="en" sz="2100"/>
              <a:t>publicly</a:t>
            </a:r>
            <a:r>
              <a:rPr lang="en" sz="2100"/>
              <a:t> launch in February of 1991.</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a close up of a street sign on the ground" id="190" name="Google Shape;190;p31"/>
          <p:cNvPicPr preferRelativeResize="0"/>
          <p:nvPr/>
        </p:nvPicPr>
        <p:blipFill rotWithShape="1">
          <a:blip r:embed="rId3">
            <a:alphaModFix amt="40000"/>
          </a:blip>
          <a:srcRect b="26405" l="0" r="0" t="0"/>
          <a:stretch/>
        </p:blipFill>
        <p:spPr>
          <a:xfrm>
            <a:off x="-162925" y="-294200"/>
            <a:ext cx="9469850" cy="4646325"/>
          </a:xfrm>
          <a:prstGeom prst="rect">
            <a:avLst/>
          </a:prstGeom>
          <a:noFill/>
          <a:ln>
            <a:noFill/>
          </a:ln>
        </p:spPr>
      </p:pic>
      <p:sp>
        <p:nvSpPr>
          <p:cNvPr id="191" name="Google Shape;191;p31"/>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Ready?</a:t>
            </a:r>
            <a:endParaRPr/>
          </a:p>
        </p:txBody>
      </p:sp>
      <p:sp>
        <p:nvSpPr>
          <p:cNvPr id="192" name="Google Shape;192;p31"/>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If you are ready, let’s begin!</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Finite </a:t>
            </a:r>
            <a:r>
              <a:rPr lang="en"/>
              <a:t>Automata</a:t>
            </a:r>
            <a:endParaRPr/>
          </a:p>
        </p:txBody>
      </p:sp>
      <p:sp>
        <p:nvSpPr>
          <p:cNvPr id="198" name="Google Shape;198;p32"/>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“Wait that’s not Python!!!”</a:t>
            </a:r>
            <a:endParaRPr sz="2100"/>
          </a:p>
          <a:p>
            <a:pPr indent="0" lvl="0" marL="0" rtl="0" algn="l">
              <a:spcBef>
                <a:spcPts val="0"/>
              </a:spcBef>
              <a:spcAft>
                <a:spcPts val="0"/>
              </a:spcAft>
              <a:buNone/>
            </a:pPr>
            <a:r>
              <a:t/>
            </a:r>
            <a:endParaRPr sz="2100"/>
          </a:p>
          <a:p>
            <a:pPr indent="-361950" lvl="0" marL="457200" rtl="0" algn="l">
              <a:spcBef>
                <a:spcPts val="0"/>
              </a:spcBef>
              <a:spcAft>
                <a:spcPts val="0"/>
              </a:spcAft>
              <a:buSzPts val="2100"/>
              <a:buChar char="●"/>
            </a:pPr>
            <a:r>
              <a:rPr lang="en" sz="2100"/>
              <a:t>Yes, the astute among you may notice that the title of this slide is not Python.  Nonetheless, this is a great place to start.</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Finite Automata (Cont’d)</a:t>
            </a:r>
            <a:endParaRPr/>
          </a:p>
        </p:txBody>
      </p:sp>
      <p:sp>
        <p:nvSpPr>
          <p:cNvPr id="204" name="Google Shape;204;p33"/>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A finite automaton is a computational model used in computer science to represent and recognize patterns in strings (some sequence of symbols e.g. this sentence).</a:t>
            </a:r>
            <a:endParaRPr sz="2100"/>
          </a:p>
          <a:p>
            <a:pPr indent="-361950" lvl="0" marL="457200" rtl="0" algn="l">
              <a:spcBef>
                <a:spcPts val="0"/>
              </a:spcBef>
              <a:spcAft>
                <a:spcPts val="0"/>
              </a:spcAft>
              <a:buSzPts val="2100"/>
              <a:buChar char="●"/>
            </a:pPr>
            <a:r>
              <a:rPr lang="en" sz="2100"/>
              <a:t>Although these are not particularly relevant to everyday use of Python, there are many reasons that studying them will be helpful for us.</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finite automata?</a:t>
            </a:r>
            <a:endParaRPr/>
          </a:p>
        </p:txBody>
      </p:sp>
      <p:sp>
        <p:nvSpPr>
          <p:cNvPr id="210" name="Google Shape;210;p34"/>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Learning about finite automata will help…</a:t>
            </a:r>
            <a:endParaRPr sz="1800"/>
          </a:p>
          <a:p>
            <a:pPr indent="-368300" lvl="0" marL="457200" rtl="0" algn="l">
              <a:spcBef>
                <a:spcPts val="0"/>
              </a:spcBef>
              <a:spcAft>
                <a:spcPts val="0"/>
              </a:spcAft>
              <a:buSzPts val="2200"/>
              <a:buChar char="●"/>
            </a:pPr>
            <a:r>
              <a:rPr lang="en" sz="1800"/>
              <a:t>Our algorithmic thinking: understanding finite automata involves breaking down problems into smaller, well-defined steps.</a:t>
            </a:r>
            <a:endParaRPr sz="1800"/>
          </a:p>
          <a:p>
            <a:pPr indent="-368300" lvl="0" marL="457200" rtl="0" algn="l">
              <a:spcBef>
                <a:spcPts val="0"/>
              </a:spcBef>
              <a:spcAft>
                <a:spcPts val="0"/>
              </a:spcAft>
              <a:buSzPts val="2200"/>
              <a:buChar char="●"/>
            </a:pPr>
            <a:r>
              <a:rPr lang="en" sz="1800"/>
              <a:t>Pattern recognition: finite automata are often used to recognize patterns or sequences in strings.  This will be useful in Python test processing, parsing, and data validation.</a:t>
            </a:r>
            <a:endParaRPr sz="1800"/>
          </a:p>
          <a:p>
            <a:pPr indent="-368300" lvl="0" marL="457200" rtl="0" algn="l">
              <a:spcBef>
                <a:spcPts val="0"/>
              </a:spcBef>
              <a:spcAft>
                <a:spcPts val="0"/>
              </a:spcAft>
              <a:buSzPts val="2200"/>
              <a:buChar char="●"/>
            </a:pPr>
            <a:r>
              <a:rPr lang="en" sz="1800"/>
              <a:t>Introduce us to theoretical concepts.</a:t>
            </a:r>
            <a:endParaRPr sz="1800"/>
          </a:p>
          <a:p>
            <a:pPr indent="-368300" lvl="0" marL="457200" rtl="0" algn="l">
              <a:spcBef>
                <a:spcPts val="0"/>
              </a:spcBef>
              <a:spcAft>
                <a:spcPts val="0"/>
              </a:spcAft>
              <a:buSzPts val="2200"/>
              <a:buChar char="●"/>
            </a:pPr>
            <a:r>
              <a:rPr lang="en" sz="1800"/>
              <a:t>Our understanding of state machines: it is crucial to understand state machines when designing complex systems or simulations in Python, such as game development or control systems.</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Alright, so what is a finite automata anyways?</a:t>
            </a:r>
            <a:endParaRPr/>
          </a:p>
        </p:txBody>
      </p:sp>
      <p:sp>
        <p:nvSpPr>
          <p:cNvPr id="216" name="Google Shape;216;p35"/>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A Deterministic Finite Automaton is a tuple {Q, Σ, q</a:t>
            </a:r>
            <a:r>
              <a:rPr baseline="-25000" lang="en" sz="2100"/>
              <a:t>0</a:t>
            </a:r>
            <a:r>
              <a:rPr lang="en" sz="2100"/>
              <a:t>, F, </a:t>
            </a:r>
            <a:r>
              <a:rPr lang="en" sz="2100"/>
              <a:t>δ} where: </a:t>
            </a:r>
            <a:endParaRPr sz="2100"/>
          </a:p>
          <a:p>
            <a:pPr indent="-361950" lvl="1" marL="914400" rtl="0" algn="l">
              <a:spcBef>
                <a:spcPts val="0"/>
              </a:spcBef>
              <a:spcAft>
                <a:spcPts val="0"/>
              </a:spcAft>
              <a:buSzPts val="2100"/>
              <a:buChar char="○"/>
            </a:pPr>
            <a:r>
              <a:rPr lang="en" sz="2100"/>
              <a:t>Q is the (finite) state of states</a:t>
            </a:r>
            <a:endParaRPr sz="2100"/>
          </a:p>
          <a:p>
            <a:pPr indent="-361950" lvl="1" marL="914400" rtl="0" algn="l">
              <a:spcBef>
                <a:spcPts val="0"/>
              </a:spcBef>
              <a:spcAft>
                <a:spcPts val="0"/>
              </a:spcAft>
              <a:buSzPts val="2100"/>
              <a:buChar char="○"/>
            </a:pPr>
            <a:r>
              <a:rPr lang="en" sz="2100"/>
              <a:t>Σ is the alphabet (finite set of symbols used as input)</a:t>
            </a:r>
            <a:endParaRPr sz="2100"/>
          </a:p>
          <a:p>
            <a:pPr indent="-361950" lvl="1" marL="914400" rtl="0" algn="l">
              <a:spcBef>
                <a:spcPts val="0"/>
              </a:spcBef>
              <a:spcAft>
                <a:spcPts val="0"/>
              </a:spcAft>
              <a:buSzPts val="2100"/>
              <a:buChar char="○"/>
            </a:pPr>
            <a:r>
              <a:rPr lang="en" sz="2100"/>
              <a:t>q</a:t>
            </a:r>
            <a:r>
              <a:rPr baseline="-25000" lang="en" sz="2100"/>
              <a:t>0</a:t>
            </a:r>
            <a:r>
              <a:rPr lang="en" sz="2100"/>
              <a:t> is the start state</a:t>
            </a:r>
            <a:endParaRPr sz="2100"/>
          </a:p>
          <a:p>
            <a:pPr indent="-361950" lvl="1" marL="914400" rtl="0" algn="l">
              <a:spcBef>
                <a:spcPts val="0"/>
              </a:spcBef>
              <a:spcAft>
                <a:spcPts val="0"/>
              </a:spcAft>
              <a:buSzPts val="2100"/>
              <a:buChar char="○"/>
            </a:pPr>
            <a:r>
              <a:rPr lang="en" sz="2100"/>
              <a:t>F is the set of final states</a:t>
            </a:r>
            <a:endParaRPr sz="2100"/>
          </a:p>
          <a:p>
            <a:pPr indent="-361950" lvl="1" marL="914400" rtl="0" algn="l">
              <a:spcBef>
                <a:spcPts val="0"/>
              </a:spcBef>
              <a:spcAft>
                <a:spcPts val="0"/>
              </a:spcAft>
              <a:buSzPts val="2100"/>
              <a:buChar char="○"/>
            </a:pPr>
            <a:r>
              <a:rPr lang="en" sz="2100"/>
              <a:t>And δ is the map Q × Σ → Q</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That’s too scary!!!</a:t>
            </a:r>
            <a:endParaRPr/>
          </a:p>
        </p:txBody>
      </p:sp>
      <p:sp>
        <p:nvSpPr>
          <p:cNvPr id="222" name="Google Shape;222;p36"/>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What does all of that even mean?</a:t>
            </a:r>
            <a:endParaRPr sz="2100"/>
          </a:p>
          <a:p>
            <a:pPr indent="-361950" lvl="0" marL="457200" rtl="0" algn="l">
              <a:spcBef>
                <a:spcPts val="0"/>
              </a:spcBef>
              <a:spcAft>
                <a:spcPts val="0"/>
              </a:spcAft>
              <a:buSzPts val="2100"/>
              <a:buChar char="●"/>
            </a:pPr>
            <a:r>
              <a:rPr lang="en" sz="2100"/>
              <a:t>Long story short: don’t worry about it for now</a:t>
            </a:r>
            <a:endParaRPr sz="2100"/>
          </a:p>
          <a:p>
            <a:pPr indent="-361950" lvl="0" marL="457200" rtl="0" algn="l">
              <a:spcBef>
                <a:spcPts val="0"/>
              </a:spcBef>
              <a:spcAft>
                <a:spcPts val="0"/>
              </a:spcAft>
              <a:buSzPts val="2100"/>
              <a:buChar char="●"/>
            </a:pPr>
            <a:r>
              <a:rPr lang="en" sz="2100"/>
              <a:t>Without getting too deep into the nitty-gritty, we will be working with some simple deterministic finite automata (DFAs)</a:t>
            </a:r>
            <a:endParaRPr sz="2100"/>
          </a:p>
          <a:p>
            <a:pPr indent="-361950" lvl="0" marL="457200" rtl="0" algn="l">
              <a:spcBef>
                <a:spcPts val="0"/>
              </a:spcBef>
              <a:spcAft>
                <a:spcPts val="0"/>
              </a:spcAft>
              <a:buSzPts val="2100"/>
              <a:buChar char="●"/>
            </a:pPr>
            <a:r>
              <a:rPr lang="en" sz="2100"/>
              <a:t>For now, just think of a DFA as a special kind of game that follows specific rules to decide of something is true or not (visual on the next slide)</a:t>
            </a:r>
            <a:endParaRPr sz="2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DFA Visualized</a:t>
            </a:r>
            <a:endParaRPr/>
          </a:p>
        </p:txBody>
      </p:sp>
      <p:pic>
        <p:nvPicPr>
          <p:cNvPr id="228" name="Google Shape;228;p37"/>
          <p:cNvPicPr preferRelativeResize="0"/>
          <p:nvPr/>
        </p:nvPicPr>
        <p:blipFill rotWithShape="1">
          <a:blip r:embed="rId3">
            <a:alphaModFix/>
          </a:blip>
          <a:srcRect b="28853" l="22460" r="26141" t="9744"/>
          <a:stretch/>
        </p:blipFill>
        <p:spPr>
          <a:xfrm>
            <a:off x="2267202" y="866447"/>
            <a:ext cx="4609598" cy="384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DFA Explained</a:t>
            </a:r>
            <a:endParaRPr/>
          </a:p>
        </p:txBody>
      </p:sp>
      <p:sp>
        <p:nvSpPr>
          <p:cNvPr id="234" name="Google Shape;234;p38"/>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1800"/>
              <a:t>Imagine you have a robot that lives in a world with a few rooms connected by doors.  Each room has a rule about which door the robot can go through next, based on a secret code you give it, like a series of yes or no questions.  Here is how the game works:</a:t>
            </a:r>
            <a:endParaRPr sz="1800"/>
          </a:p>
          <a:p>
            <a:pPr indent="0" lvl="0" marL="0" rtl="0" algn="l">
              <a:spcBef>
                <a:spcPts val="0"/>
              </a:spcBef>
              <a:spcAft>
                <a:spcPts val="0"/>
              </a:spcAft>
              <a:buNone/>
            </a:pPr>
            <a:r>
              <a:t/>
            </a:r>
            <a:endParaRPr sz="1800"/>
          </a:p>
        </p:txBody>
      </p:sp>
      <p:pic>
        <p:nvPicPr>
          <p:cNvPr descr="yellow and gray robot toy" id="235" name="Google Shape;235;p38"/>
          <p:cNvPicPr preferRelativeResize="0"/>
          <p:nvPr/>
        </p:nvPicPr>
        <p:blipFill rotWithShape="1">
          <a:blip r:embed="rId3">
            <a:alphaModFix/>
          </a:blip>
          <a:srcRect b="12284" l="4383" r="13379" t="35572"/>
          <a:stretch/>
        </p:blipFill>
        <p:spPr>
          <a:xfrm>
            <a:off x="2232051" y="2779988"/>
            <a:ext cx="2066975" cy="1966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2"/>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Allow me to introduce myself…</a:t>
            </a:r>
            <a:endParaRPr/>
          </a:p>
        </p:txBody>
      </p:sp>
      <p:sp>
        <p:nvSpPr>
          <p:cNvPr id="72" name="Google Shape;72;p12"/>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Professor introduction</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DFA Explained (Cont’d)</a:t>
            </a:r>
            <a:endParaRPr/>
          </a:p>
        </p:txBody>
      </p:sp>
      <p:sp>
        <p:nvSpPr>
          <p:cNvPr id="241" name="Google Shape;241;p39"/>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Starting room: The robot starts in a special room, which is its home.  This is the circle that has a triangle on its side</a:t>
            </a:r>
            <a:endParaRPr/>
          </a:p>
        </p:txBody>
      </p:sp>
      <p:pic>
        <p:nvPicPr>
          <p:cNvPr id="242" name="Google Shape;242;p39"/>
          <p:cNvPicPr preferRelativeResize="0"/>
          <p:nvPr/>
        </p:nvPicPr>
        <p:blipFill rotWithShape="1">
          <a:blip r:embed="rId3">
            <a:alphaModFix/>
          </a:blip>
          <a:srcRect b="28853" l="22460" r="26141" t="9744"/>
          <a:stretch/>
        </p:blipFill>
        <p:spPr>
          <a:xfrm>
            <a:off x="2484670" y="1599250"/>
            <a:ext cx="3880900" cy="3238351"/>
          </a:xfrm>
          <a:prstGeom prst="rect">
            <a:avLst/>
          </a:prstGeom>
          <a:noFill/>
          <a:ln>
            <a:noFill/>
          </a:ln>
        </p:spPr>
      </p:pic>
      <p:pic>
        <p:nvPicPr>
          <p:cNvPr descr="yellow and gray robot toy" id="243" name="Google Shape;243;p39"/>
          <p:cNvPicPr preferRelativeResize="0"/>
          <p:nvPr/>
        </p:nvPicPr>
        <p:blipFill rotWithShape="1">
          <a:blip r:embed="rId4">
            <a:alphaModFix/>
          </a:blip>
          <a:srcRect b="12284" l="4383" r="13379" t="35572"/>
          <a:stretch/>
        </p:blipFill>
        <p:spPr>
          <a:xfrm>
            <a:off x="2862925" y="2968912"/>
            <a:ext cx="524650" cy="499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DFA Explained (Cont’d)</a:t>
            </a:r>
            <a:endParaRPr/>
          </a:p>
        </p:txBody>
      </p:sp>
      <p:sp>
        <p:nvSpPr>
          <p:cNvPr id="249" name="Google Shape;249;p40"/>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Secret code: You give the robot a secret code made of simple stamps, like: “Step 1: Say ‘1’, Step 2: Say ‘0’”, and so on.</a:t>
            </a:r>
            <a:endParaRPr sz="1800"/>
          </a:p>
          <a:p>
            <a:pPr indent="-342900" lvl="0" marL="457200" rtl="0" algn="l">
              <a:spcBef>
                <a:spcPts val="0"/>
              </a:spcBef>
              <a:spcAft>
                <a:spcPts val="0"/>
              </a:spcAft>
              <a:buSzPts val="1800"/>
              <a:buChar char="●"/>
            </a:pPr>
            <a:r>
              <a:rPr lang="en" sz="1800"/>
              <a:t>Moving around: depending on each step of your secret code, the robot moves from one room to another. Each room tells the robot where to go next when it hears ‘1’ or ‘0’.</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	For example, if we tell the</a:t>
            </a:r>
            <a:endParaRPr sz="1800"/>
          </a:p>
          <a:p>
            <a:pPr indent="0" lvl="0" marL="0" rtl="0" algn="l">
              <a:spcBef>
                <a:spcPts val="0"/>
              </a:spcBef>
              <a:spcAft>
                <a:spcPts val="0"/>
              </a:spcAft>
              <a:buNone/>
            </a:pPr>
            <a:r>
              <a:rPr lang="en" sz="1800"/>
              <a:t>	robot “1” first, it will go from</a:t>
            </a:r>
            <a:endParaRPr sz="1800"/>
          </a:p>
          <a:p>
            <a:pPr indent="0" lvl="0" marL="0" rtl="0" algn="l">
              <a:spcBef>
                <a:spcPts val="0"/>
              </a:spcBef>
              <a:spcAft>
                <a:spcPts val="0"/>
              </a:spcAft>
              <a:buNone/>
            </a:pPr>
            <a:r>
              <a:rPr lang="en" sz="1800"/>
              <a:t>	S to A, but if we tell it “0” </a:t>
            </a:r>
            <a:endParaRPr sz="1800"/>
          </a:p>
          <a:p>
            <a:pPr indent="0" lvl="0" marL="0" rtl="0" algn="l">
              <a:spcBef>
                <a:spcPts val="0"/>
              </a:spcBef>
              <a:spcAft>
                <a:spcPts val="0"/>
              </a:spcAft>
              <a:buNone/>
            </a:pPr>
            <a:r>
              <a:rPr lang="en" sz="1800"/>
              <a:t>	first, it will go from S to B</a:t>
            </a:r>
            <a:endParaRPr sz="1800"/>
          </a:p>
          <a:p>
            <a:pPr indent="0" lvl="0" marL="0" rtl="0" algn="l">
              <a:spcBef>
                <a:spcPts val="0"/>
              </a:spcBef>
              <a:spcAft>
                <a:spcPts val="0"/>
              </a:spcAft>
              <a:buNone/>
            </a:pPr>
            <a:r>
              <a:t/>
            </a:r>
            <a:endParaRPr/>
          </a:p>
        </p:txBody>
      </p:sp>
      <p:pic>
        <p:nvPicPr>
          <p:cNvPr id="250" name="Google Shape;250;p40"/>
          <p:cNvPicPr preferRelativeResize="0"/>
          <p:nvPr/>
        </p:nvPicPr>
        <p:blipFill rotWithShape="1">
          <a:blip r:embed="rId3">
            <a:alphaModFix/>
          </a:blip>
          <a:srcRect b="28851" l="22459" r="29104" t="12896"/>
          <a:stretch/>
        </p:blipFill>
        <p:spPr>
          <a:xfrm>
            <a:off x="4179500" y="2502625"/>
            <a:ext cx="3038151" cy="2552098"/>
          </a:xfrm>
          <a:prstGeom prst="rect">
            <a:avLst/>
          </a:prstGeom>
          <a:noFill/>
          <a:ln>
            <a:noFill/>
          </a:ln>
        </p:spPr>
      </p:pic>
      <p:pic>
        <p:nvPicPr>
          <p:cNvPr descr="yellow and gray robot toy" id="251" name="Google Shape;251;p40"/>
          <p:cNvPicPr preferRelativeResize="0"/>
          <p:nvPr/>
        </p:nvPicPr>
        <p:blipFill rotWithShape="1">
          <a:blip r:embed="rId4">
            <a:alphaModFix/>
          </a:blip>
          <a:srcRect b="12284" l="4383" r="13379" t="35572"/>
          <a:stretch/>
        </p:blipFill>
        <p:spPr>
          <a:xfrm>
            <a:off x="4398450" y="3436962"/>
            <a:ext cx="524650" cy="499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DFA Explained (Cont’d)</a:t>
            </a:r>
            <a:endParaRPr/>
          </a:p>
        </p:txBody>
      </p:sp>
      <p:sp>
        <p:nvSpPr>
          <p:cNvPr id="257" name="Google Shape;257;p41"/>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End of the game: When the secret code ends, the robot stops moving.  If it stops in a special room (denoted by a circle inside of a circle), it means your secret code wins the game!  If it stops in any other room, the code doesn’t win.</a:t>
            </a:r>
            <a:endParaRPr sz="1500"/>
          </a:p>
          <a:p>
            <a:pPr indent="-323850" lvl="1" marL="914400" rtl="0" algn="l">
              <a:spcBef>
                <a:spcPts val="0"/>
              </a:spcBef>
              <a:spcAft>
                <a:spcPts val="0"/>
              </a:spcAft>
              <a:buSzPts val="1500"/>
              <a:buChar char="○"/>
            </a:pPr>
            <a:r>
              <a:rPr lang="en" sz="1500"/>
              <a:t>For example, if we say “1 1 0”, the robot will go from S to A and finally to C, which is a special room, so 110 wins the game.	</a:t>
            </a:r>
            <a:endParaRPr sz="900"/>
          </a:p>
        </p:txBody>
      </p:sp>
      <p:pic>
        <p:nvPicPr>
          <p:cNvPr id="258" name="Google Shape;258;p41"/>
          <p:cNvPicPr preferRelativeResize="0"/>
          <p:nvPr/>
        </p:nvPicPr>
        <p:blipFill rotWithShape="1">
          <a:blip r:embed="rId3">
            <a:alphaModFix/>
          </a:blip>
          <a:srcRect b="28851" l="22459" r="29104" t="12896"/>
          <a:stretch/>
        </p:blipFill>
        <p:spPr>
          <a:xfrm>
            <a:off x="1920825" y="2299125"/>
            <a:ext cx="3309726" cy="2780227"/>
          </a:xfrm>
          <a:prstGeom prst="rect">
            <a:avLst/>
          </a:prstGeom>
          <a:noFill/>
          <a:ln>
            <a:noFill/>
          </a:ln>
        </p:spPr>
      </p:pic>
      <p:pic>
        <p:nvPicPr>
          <p:cNvPr descr="yellow and gray robot toy" id="259" name="Google Shape;259;p41"/>
          <p:cNvPicPr preferRelativeResize="0"/>
          <p:nvPr/>
        </p:nvPicPr>
        <p:blipFill rotWithShape="1">
          <a:blip r:embed="rId4">
            <a:alphaModFix/>
          </a:blip>
          <a:srcRect b="12284" l="4383" r="13379" t="35572"/>
          <a:stretch/>
        </p:blipFill>
        <p:spPr>
          <a:xfrm>
            <a:off x="5096400" y="4074819"/>
            <a:ext cx="791025" cy="752400"/>
          </a:xfrm>
          <a:prstGeom prst="rect">
            <a:avLst/>
          </a:prstGeom>
          <a:noFill/>
          <a:ln>
            <a:noFill/>
          </a:ln>
        </p:spPr>
      </p:pic>
      <p:sp>
        <p:nvSpPr>
          <p:cNvPr id="260" name="Google Shape;260;p41"/>
          <p:cNvSpPr txBox="1"/>
          <p:nvPr/>
        </p:nvSpPr>
        <p:spPr>
          <a:xfrm>
            <a:off x="5977775" y="4143225"/>
            <a:ext cx="82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4678E"/>
                </a:solidFill>
                <a:latin typeface="Montserrat"/>
                <a:ea typeface="Montserrat"/>
                <a:cs typeface="Montserrat"/>
                <a:sym typeface="Montserrat"/>
              </a:rPr>
              <a:t>Happy</a:t>
            </a:r>
            <a:endParaRPr>
              <a:solidFill>
                <a:srgbClr val="34678E"/>
              </a:solidFill>
              <a:latin typeface="Montserrat"/>
              <a:ea typeface="Montserrat"/>
              <a:cs typeface="Montserrat"/>
              <a:sym typeface="Montserrat"/>
            </a:endParaRPr>
          </a:p>
          <a:p>
            <a:pPr indent="0" lvl="0" marL="0" rtl="0" algn="l">
              <a:spcBef>
                <a:spcPts val="0"/>
              </a:spcBef>
              <a:spcAft>
                <a:spcPts val="0"/>
              </a:spcAft>
              <a:buNone/>
            </a:pPr>
            <a:r>
              <a:rPr lang="en">
                <a:solidFill>
                  <a:srgbClr val="34678E"/>
                </a:solidFill>
                <a:latin typeface="Montserrat"/>
                <a:ea typeface="Montserrat"/>
                <a:cs typeface="Montserrat"/>
                <a:sym typeface="Montserrat"/>
              </a:rPr>
              <a:t>r</a:t>
            </a:r>
            <a:r>
              <a:rPr lang="en">
                <a:solidFill>
                  <a:srgbClr val="34678E"/>
                </a:solidFill>
                <a:latin typeface="Montserrat"/>
                <a:ea typeface="Montserrat"/>
                <a:cs typeface="Montserrat"/>
                <a:sym typeface="Montserrat"/>
              </a:rPr>
              <a:t>obot! </a:t>
            </a:r>
            <a:endParaRPr>
              <a:solidFill>
                <a:srgbClr val="34678E"/>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That’s not so bad!</a:t>
            </a:r>
            <a:endParaRPr/>
          </a:p>
        </p:txBody>
      </p:sp>
      <p:sp>
        <p:nvSpPr>
          <p:cNvPr id="266" name="Google Shape;266;p42"/>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Seems simple enough, right?</a:t>
            </a:r>
            <a:endParaRPr sz="2100"/>
          </a:p>
          <a:p>
            <a:pPr indent="-387350" lvl="0" marL="457200" rtl="0" algn="l">
              <a:spcBef>
                <a:spcPts val="0"/>
              </a:spcBef>
              <a:spcAft>
                <a:spcPts val="0"/>
              </a:spcAft>
              <a:buSzPts val="2500"/>
              <a:buChar char="●"/>
            </a:pPr>
            <a:r>
              <a:rPr lang="en" sz="2100"/>
              <a:t>So, what are all of the secret codes that will help us win the game?</a:t>
            </a:r>
            <a:endParaRPr sz="2100"/>
          </a:p>
          <a:p>
            <a:pPr indent="-361950" lvl="1" marL="914400" rtl="0" algn="l">
              <a:spcBef>
                <a:spcPts val="0"/>
              </a:spcBef>
              <a:spcAft>
                <a:spcPts val="0"/>
              </a:spcAft>
              <a:buSzPts val="2100"/>
              <a:buChar char="○"/>
            </a:pPr>
            <a:r>
              <a:rPr lang="en" sz="2100"/>
              <a:t>1 1 0 works</a:t>
            </a:r>
            <a:endParaRPr sz="2100"/>
          </a:p>
          <a:p>
            <a:pPr indent="-361950" lvl="1" marL="914400" rtl="0" algn="l">
              <a:spcBef>
                <a:spcPts val="0"/>
              </a:spcBef>
              <a:spcAft>
                <a:spcPts val="0"/>
              </a:spcAft>
              <a:buSzPts val="2100"/>
              <a:buChar char="○"/>
            </a:pPr>
            <a:r>
              <a:rPr lang="en" sz="2100"/>
              <a:t>1 0 1 works</a:t>
            </a:r>
            <a:endParaRPr sz="2100"/>
          </a:p>
          <a:p>
            <a:pPr indent="-361950" lvl="1" marL="914400" rtl="0" algn="l">
              <a:spcBef>
                <a:spcPts val="0"/>
              </a:spcBef>
              <a:spcAft>
                <a:spcPts val="0"/>
              </a:spcAft>
              <a:buSzPts val="2100"/>
              <a:buChar char="○"/>
            </a:pPr>
            <a:r>
              <a:rPr lang="en" sz="2100"/>
              <a:t>1 1 1 1 1 1 1 1 1 1 1 1 works</a:t>
            </a:r>
            <a:endParaRPr sz="2100"/>
          </a:p>
          <a:p>
            <a:pPr indent="-361950" lvl="1" marL="914400" rtl="0" algn="l">
              <a:spcBef>
                <a:spcPts val="0"/>
              </a:spcBef>
              <a:spcAft>
                <a:spcPts val="0"/>
              </a:spcAft>
              <a:buSzPts val="2100"/>
              <a:buChar char="○"/>
            </a:pPr>
            <a:r>
              <a:rPr lang="en" sz="2100"/>
              <a:t>What else works?</a:t>
            </a:r>
            <a:endParaRPr sz="2100"/>
          </a:p>
          <a:p>
            <a:pPr indent="-361950" lvl="0" marL="457200" rtl="0" algn="l">
              <a:spcBef>
                <a:spcPts val="0"/>
              </a:spcBef>
              <a:spcAft>
                <a:spcPts val="0"/>
              </a:spcAft>
              <a:buSzPts val="2100"/>
              <a:buChar char="●"/>
            </a:pPr>
            <a:r>
              <a:rPr lang="en" sz="2100"/>
              <a:t>Think about this for a </a:t>
            </a:r>
            <a:br>
              <a:rPr lang="en" sz="2100"/>
            </a:br>
            <a:r>
              <a:rPr lang="en" sz="2100"/>
              <a:t>f</a:t>
            </a:r>
            <a:r>
              <a:rPr lang="en" sz="2100"/>
              <a:t>ew minutes with a </a:t>
            </a:r>
            <a:br>
              <a:rPr lang="en" sz="2100"/>
            </a:br>
            <a:r>
              <a:rPr lang="en" sz="2100"/>
              <a:t>p</a:t>
            </a:r>
            <a:r>
              <a:rPr lang="en" sz="2100"/>
              <a:t>artner.</a:t>
            </a:r>
            <a:endParaRPr sz="2100"/>
          </a:p>
        </p:txBody>
      </p:sp>
      <p:pic>
        <p:nvPicPr>
          <p:cNvPr id="267" name="Google Shape;267;p42"/>
          <p:cNvPicPr preferRelativeResize="0"/>
          <p:nvPr/>
        </p:nvPicPr>
        <p:blipFill rotWithShape="1">
          <a:blip r:embed="rId3">
            <a:alphaModFix/>
          </a:blip>
          <a:srcRect b="28851" l="22459" r="29104" t="12896"/>
          <a:stretch/>
        </p:blipFill>
        <p:spPr>
          <a:xfrm>
            <a:off x="4146050" y="2192350"/>
            <a:ext cx="3309726" cy="278022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Answer</a:t>
            </a:r>
            <a:endParaRPr/>
          </a:p>
        </p:txBody>
      </p:sp>
      <p:sp>
        <p:nvSpPr>
          <p:cNvPr id="273" name="Google Shape;273;p43"/>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Well, it turns out that an infinite amount of codes will work.</a:t>
            </a:r>
            <a:endParaRPr sz="2100"/>
          </a:p>
          <a:p>
            <a:pPr indent="-361950" lvl="1" marL="914400" rtl="0" algn="l">
              <a:spcBef>
                <a:spcPts val="0"/>
              </a:spcBef>
              <a:spcAft>
                <a:spcPts val="0"/>
              </a:spcAft>
              <a:buSzPts val="2100"/>
              <a:buChar char="○"/>
            </a:pPr>
            <a:r>
              <a:rPr lang="en" sz="2100"/>
              <a:t>But not every code; i.e. 0 0 0 does not work</a:t>
            </a:r>
            <a:endParaRPr sz="2100"/>
          </a:p>
          <a:p>
            <a:pPr indent="-361950" lvl="1" marL="914400" rtl="0" algn="l">
              <a:spcBef>
                <a:spcPts val="0"/>
              </a:spcBef>
              <a:spcAft>
                <a:spcPts val="0"/>
              </a:spcAft>
              <a:buSzPts val="2100"/>
              <a:buChar char="○"/>
            </a:pPr>
            <a:r>
              <a:rPr lang="en" sz="2100"/>
              <a:t>So, the answer is that any code that starts with a 1 and has at least one other 1 later in the code will work.</a:t>
            </a:r>
            <a:endParaRPr sz="2100"/>
          </a:p>
        </p:txBody>
      </p:sp>
      <p:pic>
        <p:nvPicPr>
          <p:cNvPr id="274" name="Google Shape;274;p43"/>
          <p:cNvPicPr preferRelativeResize="0"/>
          <p:nvPr/>
        </p:nvPicPr>
        <p:blipFill rotWithShape="1">
          <a:blip r:embed="rId3">
            <a:alphaModFix/>
          </a:blip>
          <a:srcRect b="28851" l="22459" r="29104" t="12896"/>
          <a:stretch/>
        </p:blipFill>
        <p:spPr>
          <a:xfrm>
            <a:off x="3159663" y="2571750"/>
            <a:ext cx="2824676" cy="2372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see this animated with the code 100111</a:t>
            </a:r>
            <a:endParaRPr/>
          </a:p>
        </p:txBody>
      </p:sp>
      <p:sp>
        <p:nvSpPr>
          <p:cNvPr id="280" name="Google Shape;280;p44"/>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that when we reach C, our </a:t>
            </a:r>
            <a:endParaRPr/>
          </a:p>
          <a:p>
            <a:pPr indent="0" lvl="0" marL="0" rtl="0" algn="l">
              <a:spcBef>
                <a:spcPts val="0"/>
              </a:spcBef>
              <a:spcAft>
                <a:spcPts val="0"/>
              </a:spcAft>
              <a:buNone/>
            </a:pPr>
            <a:r>
              <a:rPr lang="en"/>
              <a:t>c</a:t>
            </a:r>
            <a:r>
              <a:rPr lang="en"/>
              <a:t>ode continues; we just keep </a:t>
            </a:r>
            <a:endParaRPr/>
          </a:p>
          <a:p>
            <a:pPr indent="0" lvl="0" marL="0" rtl="0" algn="l">
              <a:spcBef>
                <a:spcPts val="0"/>
              </a:spcBef>
              <a:spcAft>
                <a:spcPts val="0"/>
              </a:spcAft>
              <a:buNone/>
            </a:pPr>
            <a:r>
              <a:rPr lang="en"/>
              <a:t>l</a:t>
            </a:r>
            <a:r>
              <a:rPr lang="en"/>
              <a:t>ooping back to C.</a:t>
            </a:r>
            <a:endParaRPr/>
          </a:p>
        </p:txBody>
      </p:sp>
      <p:pic>
        <p:nvPicPr>
          <p:cNvPr id="281" name="Google Shape;281;p44"/>
          <p:cNvPicPr preferRelativeResize="0"/>
          <p:nvPr/>
        </p:nvPicPr>
        <p:blipFill>
          <a:blip r:embed="rId3">
            <a:alphaModFix/>
          </a:blip>
          <a:stretch>
            <a:fillRect/>
          </a:stretch>
        </p:blipFill>
        <p:spPr>
          <a:xfrm>
            <a:off x="3696727" y="829875"/>
            <a:ext cx="5067897" cy="3539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One more example</a:t>
            </a:r>
            <a:endParaRPr/>
          </a:p>
        </p:txBody>
      </p:sp>
      <p:sp>
        <p:nvSpPr>
          <p:cNvPr id="287" name="Google Shape;287;p45"/>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Let’s say we have a DFA which uses the letters {C, A, T}</a:t>
            </a:r>
            <a:endParaRPr sz="2100"/>
          </a:p>
          <a:p>
            <a:pPr indent="-387350" lvl="0" marL="457200" rtl="0" algn="l">
              <a:spcBef>
                <a:spcPts val="0"/>
              </a:spcBef>
              <a:spcAft>
                <a:spcPts val="0"/>
              </a:spcAft>
              <a:buSzPts val="2500"/>
              <a:buChar char="●"/>
            </a:pPr>
            <a:r>
              <a:rPr lang="en" sz="2100"/>
              <a:t>Since the robot follows very specific directions, each room that it is in needs to have an instruction for if the robot receives any given letter.  For example, if the robot is in room 2, it needs to know what room to go to if it is given ‘C’, if it is given ‘A’, and if it is given ‘T’.</a:t>
            </a:r>
            <a:endParaRPr sz="2100"/>
          </a:p>
          <a:p>
            <a:pPr indent="-387350" lvl="0" marL="457200" rtl="0" algn="l">
              <a:spcBef>
                <a:spcPts val="0"/>
              </a:spcBef>
              <a:spcAft>
                <a:spcPts val="0"/>
              </a:spcAft>
              <a:buSzPts val="2500"/>
              <a:buChar char="●"/>
            </a:pPr>
            <a:r>
              <a:rPr lang="en" sz="2100"/>
              <a:t>Let’s see what a DFA would look like with the secret codes “CAT” and “AT”.</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 A, T} DFA Animated</a:t>
            </a:r>
            <a:endParaRPr/>
          </a:p>
        </p:txBody>
      </p:sp>
      <p:pic>
        <p:nvPicPr>
          <p:cNvPr id="293" name="Google Shape;293;p46"/>
          <p:cNvPicPr preferRelativeResize="0"/>
          <p:nvPr/>
        </p:nvPicPr>
        <p:blipFill rotWithShape="1">
          <a:blip r:embed="rId3">
            <a:alphaModFix/>
          </a:blip>
          <a:srcRect b="0" l="0" r="0" t="6419"/>
          <a:stretch/>
        </p:blipFill>
        <p:spPr>
          <a:xfrm>
            <a:off x="3814938" y="960050"/>
            <a:ext cx="5017373" cy="3279551"/>
          </a:xfrm>
          <a:prstGeom prst="rect">
            <a:avLst/>
          </a:prstGeom>
          <a:noFill/>
          <a:ln>
            <a:noFill/>
          </a:ln>
        </p:spPr>
      </p:pic>
      <p:sp>
        <p:nvSpPr>
          <p:cNvPr id="294" name="Google Shape;294;p46"/>
          <p:cNvSpPr txBox="1"/>
          <p:nvPr/>
        </p:nvSpPr>
        <p:spPr>
          <a:xfrm>
            <a:off x="311700" y="1395900"/>
            <a:ext cx="23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34678E"/>
              </a:solidFill>
              <a:latin typeface="Montserrat"/>
              <a:ea typeface="Montserrat"/>
              <a:cs typeface="Montserrat"/>
              <a:sym typeface="Montserrat"/>
            </a:endParaRPr>
          </a:p>
        </p:txBody>
      </p:sp>
      <p:sp>
        <p:nvSpPr>
          <p:cNvPr id="295" name="Google Shape;295;p46"/>
          <p:cNvSpPr txBox="1"/>
          <p:nvPr/>
        </p:nvSpPr>
        <p:spPr>
          <a:xfrm>
            <a:off x="311700" y="1634025"/>
            <a:ext cx="3503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4678E"/>
                </a:solidFill>
                <a:latin typeface="Montserrat"/>
                <a:ea typeface="Montserrat"/>
                <a:cs typeface="Montserrat"/>
                <a:sym typeface="Montserrat"/>
              </a:rPr>
              <a:t>Notice how we win if we enter a winning code like CAT, but if we enter a losing code like CATT, we lose.  The only two winning codes here are CAT and AT.  No other code will have us end on our special room, 4.</a:t>
            </a:r>
            <a:endParaRPr>
              <a:solidFill>
                <a:srgbClr val="34678E"/>
              </a:solidFill>
              <a:latin typeface="Montserrat"/>
              <a:ea typeface="Montserrat"/>
              <a:cs typeface="Montserrat"/>
              <a:sym typeface="Montserrat"/>
            </a:endParaRPr>
          </a:p>
          <a:p>
            <a:pPr indent="0" lvl="0" marL="0" rtl="0" algn="l">
              <a:spcBef>
                <a:spcPts val="0"/>
              </a:spcBef>
              <a:spcAft>
                <a:spcPts val="0"/>
              </a:spcAft>
              <a:buNone/>
            </a:pPr>
            <a:r>
              <a:t/>
            </a:r>
            <a:endParaRPr>
              <a:solidFill>
                <a:srgbClr val="34678E"/>
              </a:solidFill>
              <a:latin typeface="Montserrat"/>
              <a:ea typeface="Montserrat"/>
              <a:cs typeface="Montserrat"/>
              <a:sym typeface="Montserrat"/>
            </a:endParaRPr>
          </a:p>
          <a:p>
            <a:pPr indent="0" lvl="0" marL="0" rtl="0" algn="l">
              <a:spcBef>
                <a:spcPts val="0"/>
              </a:spcBef>
              <a:spcAft>
                <a:spcPts val="0"/>
              </a:spcAft>
              <a:buNone/>
            </a:pPr>
            <a:r>
              <a:rPr lang="en">
                <a:solidFill>
                  <a:srgbClr val="34678E"/>
                </a:solidFill>
                <a:latin typeface="Montserrat"/>
                <a:ea typeface="Montserrat"/>
                <a:cs typeface="Montserrat"/>
                <a:sym typeface="Montserrat"/>
              </a:rPr>
              <a:t>Note: This is certainly not the only way to draw this DFA!  There are other valid ways to meet our specifications.</a:t>
            </a:r>
            <a:endParaRPr>
              <a:solidFill>
                <a:srgbClr val="34678E"/>
              </a:solidFill>
              <a:latin typeface="Montserrat"/>
              <a:ea typeface="Montserrat"/>
              <a:cs typeface="Montserrat"/>
              <a:sym typeface="Montserrat"/>
            </a:endParaRPr>
          </a:p>
        </p:txBody>
      </p:sp>
      <p:pic>
        <p:nvPicPr>
          <p:cNvPr descr="brown tabby kitten sitting on floor" id="296" name="Google Shape;296;p46"/>
          <p:cNvPicPr preferRelativeResize="0"/>
          <p:nvPr/>
        </p:nvPicPr>
        <p:blipFill>
          <a:blip r:embed="rId4">
            <a:alphaModFix/>
          </a:blip>
          <a:stretch>
            <a:fillRect/>
          </a:stretch>
        </p:blipFill>
        <p:spPr>
          <a:xfrm flipH="1">
            <a:off x="7538725" y="574800"/>
            <a:ext cx="1237450" cy="1649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Your turn! </a:t>
            </a:r>
            <a:endParaRPr/>
          </a:p>
        </p:txBody>
      </p:sp>
      <p:sp>
        <p:nvSpPr>
          <p:cNvPr id="302" name="Google Shape;302;p47"/>
          <p:cNvSpPr txBox="1"/>
          <p:nvPr>
            <p:ph idx="1" type="body"/>
          </p:nvPr>
        </p:nvSpPr>
        <p:spPr>
          <a:xfrm>
            <a:off x="311688" y="866454"/>
            <a:ext cx="8520600" cy="3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Our robot finds itself in a two new worlds and it needs your help!  </a:t>
            </a:r>
            <a:endParaRPr sz="1500"/>
          </a:p>
          <a:p>
            <a:pPr indent="-349250" lvl="0" marL="457200" rtl="0" algn="l">
              <a:spcBef>
                <a:spcPts val="0"/>
              </a:spcBef>
              <a:spcAft>
                <a:spcPts val="0"/>
              </a:spcAft>
              <a:buSzPts val="1900"/>
              <a:buAutoNum type="arabicPeriod"/>
            </a:pPr>
            <a:r>
              <a:rPr lang="en" sz="1500"/>
              <a:t>Design a world that works with the letters {A, N, T} that has winning codes “A”, “ANT”, and “TAN”. Get help from a partner or group if needed!  [20 minutes]</a:t>
            </a:r>
            <a:endParaRPr sz="1500"/>
          </a:p>
          <a:p>
            <a:pPr indent="-349250" lvl="0" marL="457200" rtl="0" algn="l">
              <a:spcBef>
                <a:spcPts val="0"/>
              </a:spcBef>
              <a:spcAft>
                <a:spcPts val="0"/>
              </a:spcAft>
              <a:buSzPts val="1900"/>
              <a:buAutoNum type="arabicPeriod"/>
            </a:pPr>
            <a:r>
              <a:rPr lang="en" sz="1500"/>
              <a:t>Determine all winning codes for the DFA pictured below.  Once again, get help from a partner or group if needed! [15 minutes]</a:t>
            </a:r>
            <a:endParaRPr sz="1500"/>
          </a:p>
        </p:txBody>
      </p:sp>
      <p:pic>
        <p:nvPicPr>
          <p:cNvPr id="303" name="Google Shape;303;p47"/>
          <p:cNvPicPr preferRelativeResize="0"/>
          <p:nvPr/>
        </p:nvPicPr>
        <p:blipFill rotWithShape="1">
          <a:blip r:embed="rId3">
            <a:alphaModFix/>
          </a:blip>
          <a:srcRect b="11287" l="16363" r="31054" t="7332"/>
          <a:stretch/>
        </p:blipFill>
        <p:spPr>
          <a:xfrm>
            <a:off x="3348875" y="2400632"/>
            <a:ext cx="2446249" cy="264434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Answers</a:t>
            </a:r>
            <a:endParaRPr/>
          </a:p>
        </p:txBody>
      </p:sp>
      <p:sp>
        <p:nvSpPr>
          <p:cNvPr id="309" name="Google Shape;309;p48"/>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Here is a sample </a:t>
            </a:r>
            <a:r>
              <a:rPr lang="en"/>
              <a:t>solution (many possible solutions exist):</a:t>
            </a:r>
            <a:endParaRPr/>
          </a:p>
        </p:txBody>
      </p:sp>
      <p:pic>
        <p:nvPicPr>
          <p:cNvPr id="310" name="Google Shape;310;p48"/>
          <p:cNvPicPr preferRelativeResize="0"/>
          <p:nvPr/>
        </p:nvPicPr>
        <p:blipFill>
          <a:blip r:embed="rId3">
            <a:alphaModFix/>
          </a:blip>
          <a:stretch>
            <a:fillRect/>
          </a:stretch>
        </p:blipFill>
        <p:spPr>
          <a:xfrm>
            <a:off x="1611123" y="1306575"/>
            <a:ext cx="5921750" cy="3836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3"/>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78" name="Google Shape;78;p13"/>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Name?</a:t>
            </a:r>
            <a:endParaRPr sz="2100"/>
          </a:p>
          <a:p>
            <a:pPr indent="-387350" lvl="0" marL="457200" rtl="0" algn="l">
              <a:spcBef>
                <a:spcPts val="0"/>
              </a:spcBef>
              <a:spcAft>
                <a:spcPts val="0"/>
              </a:spcAft>
              <a:buSzPts val="2500"/>
              <a:buChar char="●"/>
            </a:pPr>
            <a:r>
              <a:rPr lang="en" sz="2100"/>
              <a:t>Hometown?</a:t>
            </a:r>
            <a:endParaRPr sz="2100"/>
          </a:p>
          <a:p>
            <a:pPr indent="-361950" lvl="0" marL="457200" rtl="0" algn="l">
              <a:spcBef>
                <a:spcPts val="0"/>
              </a:spcBef>
              <a:spcAft>
                <a:spcPts val="0"/>
              </a:spcAft>
              <a:buSzPts val="2100"/>
              <a:buChar char="●"/>
            </a:pPr>
            <a:r>
              <a:rPr lang="en" sz="2100"/>
              <a:t>Favorite book / movie / show?</a:t>
            </a:r>
            <a:endParaRPr sz="2100"/>
          </a:p>
          <a:p>
            <a:pPr indent="-387350" lvl="0" marL="457200" rtl="0" algn="l">
              <a:spcBef>
                <a:spcPts val="0"/>
              </a:spcBef>
              <a:spcAft>
                <a:spcPts val="0"/>
              </a:spcAft>
              <a:buSzPts val="2500"/>
              <a:buChar char="●"/>
            </a:pPr>
            <a:r>
              <a:rPr lang="en" sz="2100"/>
              <a:t>What are you interested in studying?</a:t>
            </a:r>
            <a:endParaRPr sz="2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Answers (Cont’d)</a:t>
            </a:r>
            <a:endParaRPr/>
          </a:p>
        </p:txBody>
      </p:sp>
      <p:sp>
        <p:nvSpPr>
          <p:cNvPr id="316" name="Google Shape;316;p49"/>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2. This DFA accepts all codes which start with a 0, then contain any number of </a:t>
            </a:r>
            <a:r>
              <a:rPr lang="en" sz="1800"/>
              <a:t>repetitions</a:t>
            </a:r>
            <a:r>
              <a:rPr lang="en" sz="1800"/>
              <a:t> of the sequence 01, followed lastly by a single 1.</a:t>
            </a:r>
            <a:endParaRPr sz="1800"/>
          </a:p>
          <a:p>
            <a:pPr indent="-368300" lvl="0" marL="457200" rtl="0" algn="l">
              <a:spcBef>
                <a:spcPts val="0"/>
              </a:spcBef>
              <a:spcAft>
                <a:spcPts val="0"/>
              </a:spcAft>
              <a:buSzPts val="2200"/>
              <a:buChar char="●"/>
            </a:pPr>
            <a:r>
              <a:rPr lang="en" sz="1800"/>
              <a:t>Examples include:</a:t>
            </a:r>
            <a:endParaRPr sz="1800"/>
          </a:p>
          <a:p>
            <a:pPr indent="-342900" lvl="1" marL="914400" rtl="0" algn="l">
              <a:spcBef>
                <a:spcPts val="0"/>
              </a:spcBef>
              <a:spcAft>
                <a:spcPts val="0"/>
              </a:spcAft>
              <a:buSzPts val="1800"/>
              <a:buChar char="○"/>
            </a:pPr>
            <a:r>
              <a:rPr lang="en" sz="1600"/>
              <a:t>0 1</a:t>
            </a:r>
            <a:endParaRPr sz="1600"/>
          </a:p>
          <a:p>
            <a:pPr indent="-342900" lvl="1" marL="914400" rtl="0" algn="l">
              <a:spcBef>
                <a:spcPts val="0"/>
              </a:spcBef>
              <a:spcAft>
                <a:spcPts val="0"/>
              </a:spcAft>
              <a:buSzPts val="1800"/>
              <a:buChar char="○"/>
            </a:pPr>
            <a:r>
              <a:rPr lang="en" sz="1600"/>
              <a:t>0 01 1</a:t>
            </a:r>
            <a:endParaRPr sz="1600"/>
          </a:p>
          <a:p>
            <a:pPr indent="-342900" lvl="1" marL="914400" rtl="0" algn="l">
              <a:spcBef>
                <a:spcPts val="0"/>
              </a:spcBef>
              <a:spcAft>
                <a:spcPts val="0"/>
              </a:spcAft>
              <a:buSzPts val="1800"/>
              <a:buChar char="○"/>
            </a:pPr>
            <a:r>
              <a:rPr lang="en" sz="1600"/>
              <a:t>0 01 01 01 01 01 01 1</a:t>
            </a:r>
            <a:endParaRPr sz="1600"/>
          </a:p>
          <a:p>
            <a:pPr indent="-368300" lvl="0" marL="457200" rtl="0" algn="l">
              <a:spcBef>
                <a:spcPts val="0"/>
              </a:spcBef>
              <a:spcAft>
                <a:spcPts val="0"/>
              </a:spcAft>
              <a:buSzPts val="2200"/>
              <a:buChar char="●"/>
            </a:pPr>
            <a:r>
              <a:rPr lang="en" sz="1800"/>
              <a:t>Non-examples include:</a:t>
            </a:r>
            <a:endParaRPr sz="1800"/>
          </a:p>
          <a:p>
            <a:pPr indent="-342900" lvl="1" marL="914400" rtl="0" algn="l">
              <a:spcBef>
                <a:spcPts val="0"/>
              </a:spcBef>
              <a:spcAft>
                <a:spcPts val="0"/>
              </a:spcAft>
              <a:buSzPts val="1800"/>
              <a:buChar char="○"/>
            </a:pPr>
            <a:r>
              <a:rPr lang="en" sz="1600"/>
              <a:t>0</a:t>
            </a:r>
            <a:endParaRPr sz="1600"/>
          </a:p>
          <a:p>
            <a:pPr indent="-342900" lvl="1" marL="914400" rtl="0" algn="l">
              <a:spcBef>
                <a:spcPts val="0"/>
              </a:spcBef>
              <a:spcAft>
                <a:spcPts val="0"/>
              </a:spcAft>
              <a:buSzPts val="1800"/>
              <a:buChar char="○"/>
            </a:pPr>
            <a:r>
              <a:rPr lang="en" sz="1600"/>
              <a:t>1</a:t>
            </a:r>
            <a:endParaRPr sz="1600"/>
          </a:p>
          <a:p>
            <a:pPr indent="-342900" lvl="1" marL="914400" rtl="0" algn="l">
              <a:spcBef>
                <a:spcPts val="0"/>
              </a:spcBef>
              <a:spcAft>
                <a:spcPts val="0"/>
              </a:spcAft>
              <a:buSzPts val="1800"/>
              <a:buChar char="○"/>
            </a:pPr>
            <a:r>
              <a:rPr lang="en" sz="1600"/>
              <a:t>0 1 1</a:t>
            </a:r>
            <a:endParaRPr sz="1600"/>
          </a:p>
          <a:p>
            <a:pPr indent="-342900" lvl="1" marL="914400" rtl="0" algn="l">
              <a:spcBef>
                <a:spcPts val="0"/>
              </a:spcBef>
              <a:spcAft>
                <a:spcPts val="0"/>
              </a:spcAft>
              <a:buSzPts val="1800"/>
              <a:buChar char="○"/>
            </a:pPr>
            <a:r>
              <a:rPr lang="en" sz="1600"/>
              <a:t>0 0 1</a:t>
            </a:r>
            <a:endParaRPr sz="1600"/>
          </a:p>
          <a:p>
            <a:pPr indent="-342900" lvl="1" marL="914400" rtl="0" algn="l">
              <a:spcBef>
                <a:spcPts val="0"/>
              </a:spcBef>
              <a:spcAft>
                <a:spcPts val="0"/>
              </a:spcAft>
              <a:buSzPts val="1800"/>
              <a:buChar char="○"/>
            </a:pPr>
            <a:r>
              <a:rPr lang="en" sz="1600"/>
              <a:t>0 0 0 0</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DFA W(rap)up</a:t>
            </a:r>
            <a:endParaRPr/>
          </a:p>
        </p:txBody>
      </p:sp>
      <p:sp>
        <p:nvSpPr>
          <p:cNvPr id="322" name="Google Shape;322;p50"/>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♪♪♪Jumpin’ through states like a hopscotch game,♪♪♪</a:t>
            </a:r>
            <a:endParaRPr/>
          </a:p>
          <a:p>
            <a:pPr indent="0" lvl="0" marL="0" rtl="0" algn="ctr">
              <a:spcBef>
                <a:spcPts val="0"/>
              </a:spcBef>
              <a:spcAft>
                <a:spcPts val="0"/>
              </a:spcAft>
              <a:buNone/>
            </a:pPr>
            <a:r>
              <a:rPr lang="en"/>
              <a:t>♪♪DFA’s the name, determinism’s the fame,♪♪</a:t>
            </a:r>
            <a:endParaRPr/>
          </a:p>
          <a:p>
            <a:pPr indent="0" lvl="0" marL="0" rtl="0" algn="ctr">
              <a:spcBef>
                <a:spcPts val="0"/>
              </a:spcBef>
              <a:spcAft>
                <a:spcPts val="0"/>
              </a:spcAft>
              <a:buNone/>
            </a:pPr>
            <a:r>
              <a:rPr lang="en"/>
              <a:t>♪♪♪Follow my rules, no guesswork in my lane!♪♪♪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jokes aside, those last couple of questions got complicated real fast!  And our alphabet was small; imagine using the whole set of letters in the English alphabet! There is so much more to know and learn about automata, but it would take a semester-long class to even start to do this topic justice.  We got what we wanted out of it for now though: we </a:t>
            </a:r>
            <a:r>
              <a:rPr lang="en"/>
              <a:t>strengthened</a:t>
            </a:r>
            <a:r>
              <a:rPr lang="en"/>
              <a:t> our critical thinking and problem solving skills, while getting into the mindset of a computer.  When we begin coding in Python, we will see that the computer interprets things in a similar way to what we just did; it reads our code step-by-step, line-by-line.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Want to learn more about this topic?</a:t>
            </a:r>
            <a:endParaRPr/>
          </a:p>
        </p:txBody>
      </p:sp>
      <p:sp>
        <p:nvSpPr>
          <p:cNvPr id="328" name="Google Shape;328;p51"/>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https://en.wikipedia.org/wiki/Finite-state_machine</a:t>
            </a:r>
            <a:endParaRPr/>
          </a:p>
          <a:p>
            <a:pPr indent="-342900" lvl="0" marL="457200" rtl="0" algn="l">
              <a:spcBef>
                <a:spcPts val="0"/>
              </a:spcBef>
              <a:spcAft>
                <a:spcPts val="0"/>
              </a:spcAft>
              <a:buSzPts val="1800"/>
              <a:buChar char="●"/>
            </a:pPr>
            <a:r>
              <a:rPr lang="en" u="sng">
                <a:solidFill>
                  <a:schemeClr val="hlink"/>
                </a:solidFill>
                <a:hlinkClick r:id="rId4"/>
              </a:rPr>
              <a:t>https://en.wikipedia.org/wiki/Context-free_grammar</a:t>
            </a:r>
            <a:endParaRPr/>
          </a:p>
          <a:p>
            <a:pPr indent="-342900" lvl="0" marL="457200" rtl="0" algn="l">
              <a:spcBef>
                <a:spcPts val="0"/>
              </a:spcBef>
              <a:spcAft>
                <a:spcPts val="0"/>
              </a:spcAft>
              <a:buSzPts val="1800"/>
              <a:buChar char="●"/>
            </a:pPr>
            <a:r>
              <a:rPr lang="en" u="sng">
                <a:solidFill>
                  <a:schemeClr val="hlink"/>
                </a:solidFill>
                <a:hlinkClick r:id="rId5"/>
              </a:rPr>
              <a:t>https://en.wikipedia.org/wiki/Turing_machine</a:t>
            </a:r>
            <a:endParaRPr/>
          </a:p>
          <a:p>
            <a:pPr indent="0" lvl="0" marL="0" rtl="0" algn="l">
              <a:spcBef>
                <a:spcPts val="0"/>
              </a:spcBef>
              <a:spcAft>
                <a:spcPts val="0"/>
              </a:spcAft>
              <a:buNone/>
            </a:pPr>
            <a:r>
              <a:t/>
            </a:r>
            <a:endParaRPr/>
          </a:p>
        </p:txBody>
      </p:sp>
      <p:pic>
        <p:nvPicPr>
          <p:cNvPr descr="The Spirit Of Alan Turing - Science Museum Blog" id="329" name="Google Shape;329;p51"/>
          <p:cNvPicPr preferRelativeResize="0"/>
          <p:nvPr/>
        </p:nvPicPr>
        <p:blipFill>
          <a:blip r:embed="rId6">
            <a:alphaModFix/>
          </a:blip>
          <a:stretch>
            <a:fillRect/>
          </a:stretch>
        </p:blipFill>
        <p:spPr>
          <a:xfrm>
            <a:off x="4770700" y="2069225"/>
            <a:ext cx="2214644" cy="2997275"/>
          </a:xfrm>
          <a:prstGeom prst="rect">
            <a:avLst/>
          </a:prstGeom>
          <a:noFill/>
          <a:ln>
            <a:noFill/>
          </a:ln>
        </p:spPr>
      </p:pic>
      <p:sp>
        <p:nvSpPr>
          <p:cNvPr id="330" name="Google Shape;330;p51"/>
          <p:cNvSpPr txBox="1"/>
          <p:nvPr/>
        </p:nvSpPr>
        <p:spPr>
          <a:xfrm>
            <a:off x="853975" y="3021725"/>
            <a:ext cx="3752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4678E"/>
                </a:solidFill>
                <a:latin typeface="Montserrat"/>
                <a:ea typeface="Montserrat"/>
                <a:cs typeface="Montserrat"/>
                <a:sym typeface="Montserrat"/>
              </a:rPr>
              <a:t>Keep at this topic, and eventually you’ll learn about the Turing machine!</a:t>
            </a:r>
            <a:endParaRPr>
              <a:solidFill>
                <a:srgbClr val="34678E"/>
              </a:solidFill>
              <a:latin typeface="Montserrat"/>
              <a:ea typeface="Montserrat"/>
              <a:cs typeface="Montserrat"/>
              <a:sym typeface="Montserrat"/>
            </a:endParaRPr>
          </a:p>
          <a:p>
            <a:pPr indent="0" lvl="0" marL="0" rtl="0" algn="l">
              <a:spcBef>
                <a:spcPts val="0"/>
              </a:spcBef>
              <a:spcAft>
                <a:spcPts val="0"/>
              </a:spcAft>
              <a:buNone/>
            </a:pPr>
            <a:r>
              <a:t/>
            </a:r>
            <a:endParaRPr>
              <a:solidFill>
                <a:srgbClr val="34678E"/>
              </a:solidFill>
              <a:latin typeface="Montserrat"/>
              <a:ea typeface="Montserrat"/>
              <a:cs typeface="Montserrat"/>
              <a:sym typeface="Montserrat"/>
            </a:endParaRPr>
          </a:p>
          <a:p>
            <a:pPr indent="0" lvl="0" marL="0" rtl="0" algn="l">
              <a:spcBef>
                <a:spcPts val="0"/>
              </a:spcBef>
              <a:spcAft>
                <a:spcPts val="0"/>
              </a:spcAft>
              <a:buNone/>
            </a:pPr>
            <a:r>
              <a:rPr lang="en">
                <a:solidFill>
                  <a:srgbClr val="34678E"/>
                </a:solidFill>
                <a:latin typeface="Montserrat"/>
                <a:ea typeface="Montserrat"/>
                <a:cs typeface="Montserrat"/>
                <a:sym typeface="Montserrat"/>
              </a:rPr>
              <a:t>Alan Turing, Cambridge alumnus -&gt;</a:t>
            </a:r>
            <a:endParaRPr>
              <a:solidFill>
                <a:srgbClr val="34678E"/>
              </a:solidFill>
              <a:latin typeface="Montserrat"/>
              <a:ea typeface="Montserrat"/>
              <a:cs typeface="Montserrat"/>
              <a:sym typeface="Montserrat"/>
            </a:endParaRPr>
          </a:p>
        </p:txBody>
      </p:sp>
      <p:pic>
        <p:nvPicPr>
          <p:cNvPr descr="brown concrete building under white clouds during daytime" id="331" name="Google Shape;331;p51"/>
          <p:cNvPicPr preferRelativeResize="0"/>
          <p:nvPr/>
        </p:nvPicPr>
        <p:blipFill>
          <a:blip r:embed="rId7">
            <a:alphaModFix/>
          </a:blip>
          <a:stretch>
            <a:fillRect/>
          </a:stretch>
        </p:blipFill>
        <p:spPr>
          <a:xfrm>
            <a:off x="7031525" y="2069225"/>
            <a:ext cx="2018875" cy="15141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Alright, back to Python</a:t>
            </a:r>
            <a:endParaRPr/>
          </a:p>
        </p:txBody>
      </p:sp>
      <p:sp>
        <p:nvSpPr>
          <p:cNvPr id="337" name="Google Shape;337;p52"/>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likely, your computer does not automatically have Python available and ready to use</a:t>
            </a:r>
            <a:endParaRPr/>
          </a:p>
          <a:p>
            <a:pPr indent="-342900" lvl="0" marL="457200" rtl="0" algn="l">
              <a:spcBef>
                <a:spcPts val="0"/>
              </a:spcBef>
              <a:spcAft>
                <a:spcPts val="0"/>
              </a:spcAft>
              <a:buSzPts val="1800"/>
              <a:buChar char="●"/>
            </a:pPr>
            <a:r>
              <a:rPr lang="en"/>
              <a:t>So, let’s fix that by installing Python!</a:t>
            </a: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Python Installation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Installation (Step 1)</a:t>
            </a:r>
            <a:endParaRPr/>
          </a:p>
        </p:txBody>
      </p:sp>
      <p:sp>
        <p:nvSpPr>
          <p:cNvPr id="348" name="Google Shape;348;p54"/>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First, navigate to </a:t>
            </a:r>
            <a:r>
              <a:rPr lang="en" sz="1900" u="sng">
                <a:solidFill>
                  <a:schemeClr val="hlink"/>
                </a:solidFill>
                <a:hlinkClick r:id="rId3"/>
              </a:rPr>
              <a:t>https://www.python.org/downloads/</a:t>
            </a:r>
            <a:endParaRPr sz="1900"/>
          </a:p>
          <a:p>
            <a:pPr indent="0" lvl="0" marL="0" rtl="0" algn="l">
              <a:spcBef>
                <a:spcPts val="0"/>
              </a:spcBef>
              <a:spcAft>
                <a:spcPts val="0"/>
              </a:spcAft>
              <a:buNone/>
            </a:pPr>
            <a:r>
              <a:t/>
            </a:r>
            <a:endParaRPr/>
          </a:p>
        </p:txBody>
      </p:sp>
      <p:pic>
        <p:nvPicPr>
          <p:cNvPr id="349" name="Google Shape;349;p54"/>
          <p:cNvPicPr preferRelativeResize="0"/>
          <p:nvPr/>
        </p:nvPicPr>
        <p:blipFill>
          <a:blip r:embed="rId4">
            <a:alphaModFix/>
          </a:blip>
          <a:stretch>
            <a:fillRect/>
          </a:stretch>
        </p:blipFill>
        <p:spPr>
          <a:xfrm>
            <a:off x="1942688" y="1321400"/>
            <a:ext cx="5258625" cy="3682974"/>
          </a:xfrm>
          <a:prstGeom prst="rect">
            <a:avLst/>
          </a:prstGeom>
          <a:noFill/>
          <a:ln>
            <a:noFill/>
          </a:ln>
        </p:spPr>
      </p:pic>
      <p:sp>
        <p:nvSpPr>
          <p:cNvPr id="350" name="Google Shape;350;p54"/>
          <p:cNvSpPr/>
          <p:nvPr/>
        </p:nvSpPr>
        <p:spPr>
          <a:xfrm>
            <a:off x="2018725" y="3013875"/>
            <a:ext cx="4236600" cy="938400"/>
          </a:xfrm>
          <a:prstGeom prst="flowChartAlternateProcess">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5"/>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Installation (Step 2)</a:t>
            </a:r>
            <a:endParaRPr/>
          </a:p>
        </p:txBody>
      </p:sp>
      <p:pic>
        <p:nvPicPr>
          <p:cNvPr id="356" name="Google Shape;356;p55"/>
          <p:cNvPicPr preferRelativeResize="0"/>
          <p:nvPr/>
        </p:nvPicPr>
        <p:blipFill>
          <a:blip r:embed="rId3">
            <a:alphaModFix/>
          </a:blip>
          <a:stretch>
            <a:fillRect/>
          </a:stretch>
        </p:blipFill>
        <p:spPr>
          <a:xfrm>
            <a:off x="382775" y="866461"/>
            <a:ext cx="8061773" cy="36017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Installation (Step 3)</a:t>
            </a:r>
            <a:endParaRPr/>
          </a:p>
        </p:txBody>
      </p:sp>
      <p:pic>
        <p:nvPicPr>
          <p:cNvPr id="362" name="Google Shape;362;p56"/>
          <p:cNvPicPr preferRelativeResize="0"/>
          <p:nvPr/>
        </p:nvPicPr>
        <p:blipFill>
          <a:blip r:embed="rId3">
            <a:alphaModFix/>
          </a:blip>
          <a:stretch>
            <a:fillRect/>
          </a:stretch>
        </p:blipFill>
        <p:spPr>
          <a:xfrm>
            <a:off x="1346599" y="866450"/>
            <a:ext cx="5989075" cy="36879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Installation (Step 4)</a:t>
            </a:r>
            <a:endParaRPr/>
          </a:p>
        </p:txBody>
      </p:sp>
      <p:sp>
        <p:nvSpPr>
          <p:cNvPr id="368" name="Google Shape;368;p57"/>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Make sure that Python is installed by opening your terminal (type ‘terminal’ into the search bar) and type either:</a:t>
            </a:r>
            <a:endParaRPr sz="2000"/>
          </a:p>
          <a:p>
            <a:pPr indent="457200" lvl="0" marL="0" rtl="0" algn="l">
              <a:spcBef>
                <a:spcPts val="0"/>
              </a:spcBef>
              <a:spcAft>
                <a:spcPts val="0"/>
              </a:spcAft>
              <a:buNone/>
            </a:pPr>
            <a:r>
              <a:rPr lang="en" sz="2000"/>
              <a:t> “python3 </a:t>
            </a:r>
            <a:r>
              <a:rPr lang="en" sz="2000"/>
              <a:t>--version” or “python --version” and press enter.</a:t>
            </a:r>
            <a:endParaRPr sz="2000"/>
          </a:p>
          <a:p>
            <a:pPr indent="0" lvl="0" marL="0" rtl="0" algn="l">
              <a:spcBef>
                <a:spcPts val="0"/>
              </a:spcBef>
              <a:spcAft>
                <a:spcPts val="0"/>
              </a:spcAft>
              <a:buNone/>
            </a:pPr>
            <a:r>
              <a:rPr lang="en" sz="2000"/>
              <a:t>You should then see something like this show up:</a:t>
            </a:r>
            <a:endParaRPr sz="2000"/>
          </a:p>
          <a:p>
            <a:pPr indent="0" lvl="0" marL="0" rtl="0" algn="l">
              <a:spcBef>
                <a:spcPts val="0"/>
              </a:spcBef>
              <a:spcAft>
                <a:spcPts val="0"/>
              </a:spcAft>
              <a:buNone/>
            </a:pPr>
            <a:r>
              <a:rPr lang="en" sz="2000"/>
              <a:t>	“Python 3.10.12”</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8"/>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IDE’s</a:t>
            </a:r>
            <a:endParaRPr/>
          </a:p>
        </p:txBody>
      </p:sp>
      <p:sp>
        <p:nvSpPr>
          <p:cNvPr id="374" name="Google Shape;374;p58"/>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We could write .py files directly and run them through the command line, but that is a lot of work.</a:t>
            </a:r>
            <a:endParaRPr sz="2100"/>
          </a:p>
          <a:p>
            <a:pPr indent="-387350" lvl="0" marL="457200" rtl="0" algn="l">
              <a:spcBef>
                <a:spcPts val="0"/>
              </a:spcBef>
              <a:spcAft>
                <a:spcPts val="0"/>
              </a:spcAft>
              <a:buSzPts val="2500"/>
              <a:buChar char="●"/>
            </a:pPr>
            <a:r>
              <a:rPr lang="en" sz="2100"/>
              <a:t>Instead</a:t>
            </a:r>
            <a:r>
              <a:rPr lang="en" sz="2100"/>
              <a:t>, let’s use an Integrated Development Environment, which is an application that programmers use to write and test their code.  It is like a toolbox for coding, combining functions like code editing, error checking, running / testing code, and much more!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4"/>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Now, let’s introduce Computer Science!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9"/>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Visual Studio Code and Google Colab</a:t>
            </a:r>
            <a:endParaRPr/>
          </a:p>
        </p:txBody>
      </p:sp>
      <p:sp>
        <p:nvSpPr>
          <p:cNvPr id="380" name="Google Shape;380;p59"/>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Visual Studio (VS) Code: super </a:t>
            </a:r>
            <a:r>
              <a:rPr lang="en" sz="2100"/>
              <a:t>popular</a:t>
            </a:r>
            <a:r>
              <a:rPr lang="en" sz="2100"/>
              <a:t>, open-source IDE from Microsoft.  It is versatile, has extensive plugin support, and strong integration with various programming languages and tools.</a:t>
            </a:r>
            <a:endParaRPr sz="2100"/>
          </a:p>
          <a:p>
            <a:pPr indent="-387350" lvl="0" marL="457200" rtl="0" algn="l">
              <a:spcBef>
                <a:spcPts val="0"/>
              </a:spcBef>
              <a:spcAft>
                <a:spcPts val="0"/>
              </a:spcAft>
              <a:buSzPts val="2500"/>
              <a:buChar char="●"/>
            </a:pPr>
            <a:r>
              <a:rPr lang="en" sz="2100"/>
              <a:t>Google Colab: free, cloud-based platform that allows you to write and run Python code.  It is primarily used for education, data analysis, and machine learning.</a:t>
            </a:r>
            <a:endParaRPr sz="2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0"/>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 Setup</a:t>
            </a:r>
            <a:endParaRPr/>
          </a:p>
        </p:txBody>
      </p:sp>
      <p:sp>
        <p:nvSpPr>
          <p:cNvPr id="386" name="Google Shape;386;p60"/>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We will install VS Code so that you can use it on your own time.  It is very nice and will be very useful when you are more advanced.</a:t>
            </a:r>
            <a:endParaRPr sz="2100"/>
          </a:p>
          <a:p>
            <a:pPr indent="-387350" lvl="0" marL="457200" rtl="0" algn="l">
              <a:spcBef>
                <a:spcPts val="0"/>
              </a:spcBef>
              <a:spcAft>
                <a:spcPts val="0"/>
              </a:spcAft>
              <a:buSzPts val="2500"/>
              <a:buChar char="●"/>
            </a:pPr>
            <a:r>
              <a:rPr lang="en" sz="2100"/>
              <a:t>For now, we will use Google Colab for simplicity.</a:t>
            </a:r>
            <a:endParaRPr sz="2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1"/>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61"/>
          <p:cNvPicPr preferRelativeResize="0"/>
          <p:nvPr/>
        </p:nvPicPr>
        <p:blipFill>
          <a:blip r:embed="rId3">
            <a:alphaModFix/>
          </a:blip>
          <a:stretch>
            <a:fillRect/>
          </a:stretch>
        </p:blipFill>
        <p:spPr>
          <a:xfrm>
            <a:off x="311700" y="292075"/>
            <a:ext cx="7546844" cy="4060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62"/>
          <p:cNvPicPr preferRelativeResize="0"/>
          <p:nvPr/>
        </p:nvPicPr>
        <p:blipFill>
          <a:blip r:embed="rId3">
            <a:alphaModFix/>
          </a:blip>
          <a:stretch>
            <a:fillRect/>
          </a:stretch>
        </p:blipFill>
        <p:spPr>
          <a:xfrm>
            <a:off x="309550" y="109525"/>
            <a:ext cx="8305600" cy="4924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63"/>
          <p:cNvPicPr preferRelativeResize="0"/>
          <p:nvPr/>
        </p:nvPicPr>
        <p:blipFill>
          <a:blip r:embed="rId3">
            <a:alphaModFix/>
          </a:blip>
          <a:stretch>
            <a:fillRect/>
          </a:stretch>
        </p:blipFill>
        <p:spPr>
          <a:xfrm>
            <a:off x="-1" y="321124"/>
            <a:ext cx="8295049" cy="4557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64"/>
          <p:cNvPicPr preferRelativeResize="0"/>
          <p:nvPr/>
        </p:nvPicPr>
        <p:blipFill>
          <a:blip r:embed="rId3">
            <a:alphaModFix/>
          </a:blip>
          <a:stretch>
            <a:fillRect/>
          </a:stretch>
        </p:blipFill>
        <p:spPr>
          <a:xfrm>
            <a:off x="384125" y="298549"/>
            <a:ext cx="7617525" cy="4184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65"/>
          <p:cNvPicPr preferRelativeResize="0"/>
          <p:nvPr/>
        </p:nvPicPr>
        <p:blipFill>
          <a:blip r:embed="rId3">
            <a:alphaModFix/>
          </a:blip>
          <a:stretch>
            <a:fillRect/>
          </a:stretch>
        </p:blipFill>
        <p:spPr>
          <a:xfrm>
            <a:off x="311700" y="1197350"/>
            <a:ext cx="6913151" cy="3665200"/>
          </a:xfrm>
          <a:prstGeom prst="rect">
            <a:avLst/>
          </a:prstGeom>
          <a:noFill/>
          <a:ln>
            <a:noFill/>
          </a:ln>
        </p:spPr>
      </p:pic>
      <p:sp>
        <p:nvSpPr>
          <p:cNvPr id="413" name="Google Shape;413;p65"/>
          <p:cNvSpPr txBox="1"/>
          <p:nvPr>
            <p:ph idx="4294967295" type="title"/>
          </p:nvPr>
        </p:nvSpPr>
        <p:spPr>
          <a:xfrm>
            <a:off x="311700" y="1590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folder on your computer, open it and start coding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66"/>
          <p:cNvPicPr preferRelativeResize="0"/>
          <p:nvPr/>
        </p:nvPicPr>
        <p:blipFill>
          <a:blip r:embed="rId3">
            <a:alphaModFix/>
          </a:blip>
          <a:stretch>
            <a:fillRect/>
          </a:stretch>
        </p:blipFill>
        <p:spPr>
          <a:xfrm>
            <a:off x="152400" y="152400"/>
            <a:ext cx="8376473" cy="4838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67"/>
          <p:cNvPicPr preferRelativeResize="0"/>
          <p:nvPr/>
        </p:nvPicPr>
        <p:blipFill>
          <a:blip r:embed="rId3">
            <a:alphaModFix/>
          </a:blip>
          <a:stretch>
            <a:fillRect/>
          </a:stretch>
        </p:blipFill>
        <p:spPr>
          <a:xfrm>
            <a:off x="152400" y="152400"/>
            <a:ext cx="8376473"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8"/>
          <p:cNvPicPr preferRelativeResize="0"/>
          <p:nvPr/>
        </p:nvPicPr>
        <p:blipFill>
          <a:blip r:embed="rId3">
            <a:alphaModFix/>
          </a:blip>
          <a:stretch>
            <a:fillRect/>
          </a:stretch>
        </p:blipFill>
        <p:spPr>
          <a:xfrm>
            <a:off x="152400" y="152400"/>
            <a:ext cx="8404550"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Computer Science?</a:t>
            </a:r>
            <a:endParaRPr/>
          </a:p>
        </p:txBody>
      </p:sp>
      <p:sp>
        <p:nvSpPr>
          <p:cNvPr id="89" name="Google Shape;89;p15"/>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400"/>
              <a:t>Computer Science is the study of computers and computational systems.  This includes their design, development, operation, and application.  Computer Science encompasses a wide range of topics and areas of research pertaining to the use of computers and computational techniques to solve problems and process information.</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9"/>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Google Colab</a:t>
            </a:r>
            <a:endParaRPr/>
          </a:p>
        </p:txBody>
      </p:sp>
      <p:sp>
        <p:nvSpPr>
          <p:cNvPr id="434" name="Google Shape;434;p69"/>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u="sng">
                <a:solidFill>
                  <a:schemeClr val="hlink"/>
                </a:solidFill>
                <a:hlinkClick r:id="rId3"/>
              </a:rPr>
              <a:t>https://colab.research.google.com/</a:t>
            </a:r>
            <a:endParaRPr sz="2100"/>
          </a:p>
          <a:p>
            <a:pPr indent="-387350" lvl="0" marL="457200" rtl="0" algn="l">
              <a:spcBef>
                <a:spcPts val="0"/>
              </a:spcBef>
              <a:spcAft>
                <a:spcPts val="0"/>
              </a:spcAft>
              <a:buSzPts val="2500"/>
              <a:buChar char="●"/>
            </a:pPr>
            <a:r>
              <a:rPr lang="en" sz="2100"/>
              <a:t>The cool part is: no setup and no downloads are needed!  Just navigate to this website and you are set.</a:t>
            </a:r>
            <a:endParaRPr sz="21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0"/>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to Code!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1"/>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Quick Summary</a:t>
            </a:r>
            <a:endParaRPr/>
          </a:p>
        </p:txBody>
      </p:sp>
      <p:sp>
        <p:nvSpPr>
          <p:cNvPr id="445" name="Google Shape;445;p71"/>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200"/>
              <a:t>Before we jump over to today’s notebook, lets cover a few important topics:</a:t>
            </a:r>
            <a:endParaRPr sz="2200"/>
          </a:p>
          <a:p>
            <a:pPr indent="-368300" lvl="1" marL="914400" rtl="0" algn="l">
              <a:spcBef>
                <a:spcPts val="0"/>
              </a:spcBef>
              <a:spcAft>
                <a:spcPts val="0"/>
              </a:spcAft>
              <a:buSzPts val="2200"/>
              <a:buChar char="○"/>
            </a:pPr>
            <a:r>
              <a:rPr lang="en" sz="2000"/>
              <a:t>Comments</a:t>
            </a:r>
            <a:endParaRPr sz="2000"/>
          </a:p>
          <a:p>
            <a:pPr indent="-368300" lvl="1" marL="914400" rtl="0" algn="l">
              <a:spcBef>
                <a:spcPts val="0"/>
              </a:spcBef>
              <a:spcAft>
                <a:spcPts val="0"/>
              </a:spcAft>
              <a:buSzPts val="2200"/>
              <a:buChar char="○"/>
            </a:pPr>
            <a:r>
              <a:rPr lang="en" sz="2000"/>
              <a:t>Print</a:t>
            </a:r>
            <a:endParaRPr sz="2000"/>
          </a:p>
          <a:p>
            <a:pPr indent="-368300" lvl="1" marL="914400" rtl="0" algn="l">
              <a:spcBef>
                <a:spcPts val="0"/>
              </a:spcBef>
              <a:spcAft>
                <a:spcPts val="0"/>
              </a:spcAft>
              <a:buSzPts val="2200"/>
              <a:buChar char="○"/>
            </a:pPr>
            <a:r>
              <a:rPr lang="en" sz="2000"/>
              <a:t>Binary Operators</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2"/>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Comments</a:t>
            </a:r>
            <a:endParaRPr/>
          </a:p>
        </p:txBody>
      </p:sp>
      <p:sp>
        <p:nvSpPr>
          <p:cNvPr id="451" name="Google Shape;451;p72"/>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A</a:t>
            </a:r>
            <a:r>
              <a:rPr lang="en" sz="2100"/>
              <a:t> comment is a piece of text in your code that is not executed by the computer</a:t>
            </a:r>
            <a:endParaRPr sz="2100"/>
          </a:p>
          <a:p>
            <a:pPr indent="-387350" lvl="0" marL="457200" rtl="0" algn="l">
              <a:spcBef>
                <a:spcPts val="0"/>
              </a:spcBef>
              <a:spcAft>
                <a:spcPts val="0"/>
              </a:spcAft>
              <a:buSzPts val="2500"/>
              <a:buChar char="●"/>
            </a:pPr>
            <a:r>
              <a:rPr lang="en" sz="2100"/>
              <a:t>It's used to leave notes for yourself or others to explain what the code is doing. In Python, you can make a comment by putting a hash symbol (#) at the start of the line.</a:t>
            </a:r>
            <a:endParaRPr sz="2100"/>
          </a:p>
          <a:p>
            <a:pPr indent="-387350" lvl="0" marL="457200" rtl="0" algn="l">
              <a:spcBef>
                <a:spcPts val="0"/>
              </a:spcBef>
              <a:spcAft>
                <a:spcPts val="0"/>
              </a:spcAft>
              <a:buSzPts val="2500"/>
              <a:buChar char="●"/>
            </a:pPr>
            <a:r>
              <a:rPr lang="en" sz="2100"/>
              <a:t>Everything after the # on that line is treated as a comment and ignored by Python when running the code. </a:t>
            </a:r>
            <a:endParaRPr sz="2100"/>
          </a:p>
          <a:p>
            <a:pPr indent="-361950" lvl="1" marL="914400" rtl="0" algn="l">
              <a:spcBef>
                <a:spcPts val="0"/>
              </a:spcBef>
              <a:spcAft>
                <a:spcPts val="0"/>
              </a:spcAft>
              <a:buSzPts val="2100"/>
              <a:buChar char="○"/>
            </a:pPr>
            <a:r>
              <a:rPr lang="en" sz="1900"/>
              <a:t>For example, # This is a comment in Python.</a:t>
            </a:r>
            <a:endParaRPr sz="19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3"/>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Print</a:t>
            </a:r>
            <a:endParaRPr/>
          </a:p>
        </p:txBody>
      </p:sp>
      <p:sp>
        <p:nvSpPr>
          <p:cNvPr id="457" name="Google Shape;457;p73"/>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200"/>
              <a:t>Print is a function in Python that is used to output data to the console, make it visible to the user.</a:t>
            </a:r>
            <a:endParaRPr sz="2200"/>
          </a:p>
          <a:p>
            <a:pPr indent="-393700" lvl="0" marL="457200" rtl="0" algn="l">
              <a:spcBef>
                <a:spcPts val="0"/>
              </a:spcBef>
              <a:spcAft>
                <a:spcPts val="0"/>
              </a:spcAft>
              <a:buSzPts val="2600"/>
              <a:buChar char="●"/>
            </a:pPr>
            <a:r>
              <a:rPr lang="en" sz="2200"/>
              <a:t>To use ‘print’, type ‘print()’ and put what you want to display inside the parentheses.</a:t>
            </a:r>
            <a:endParaRPr sz="2200"/>
          </a:p>
          <a:p>
            <a:pPr indent="-368300" lvl="1" marL="914400" rtl="0" algn="l">
              <a:spcBef>
                <a:spcPts val="0"/>
              </a:spcBef>
              <a:spcAft>
                <a:spcPts val="0"/>
              </a:spcAft>
              <a:buSzPts val="2200"/>
              <a:buChar char="○"/>
            </a:pPr>
            <a:r>
              <a:rPr lang="en" sz="2000"/>
              <a:t>For example, ‘print(“Hello World”) will display the text “Hello World”</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4"/>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Binary Operators</a:t>
            </a:r>
            <a:endParaRPr/>
          </a:p>
        </p:txBody>
      </p:sp>
      <p:sp>
        <p:nvSpPr>
          <p:cNvPr id="463" name="Google Shape;463;p74"/>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000"/>
              <a:t>Bin</a:t>
            </a:r>
            <a:r>
              <a:rPr lang="en" sz="2000"/>
              <a:t>ary operators in Python are used to perform operations on two operands (values or variables). </a:t>
            </a:r>
            <a:endParaRPr sz="2000"/>
          </a:p>
          <a:p>
            <a:pPr indent="-355600" lvl="1" marL="914400" rtl="0" algn="l">
              <a:spcBef>
                <a:spcPts val="0"/>
              </a:spcBef>
              <a:spcAft>
                <a:spcPts val="0"/>
              </a:spcAft>
              <a:buSzPts val="2000"/>
              <a:buChar char="○"/>
            </a:pPr>
            <a:r>
              <a:rPr lang="en" sz="1800"/>
              <a:t>Examples: + (addition), - (subtraction), * (multiplication), and / (division).</a:t>
            </a:r>
            <a:endParaRPr sz="2000"/>
          </a:p>
          <a:p>
            <a:pPr indent="-381000" lvl="0" marL="457200" rtl="0" algn="l">
              <a:spcBef>
                <a:spcPts val="0"/>
              </a:spcBef>
              <a:spcAft>
                <a:spcPts val="0"/>
              </a:spcAft>
              <a:buSzPts val="2400"/>
              <a:buChar char="●"/>
            </a:pPr>
            <a:r>
              <a:rPr lang="en" sz="1800"/>
              <a:t>To use a binary operator, place it between two values or variables</a:t>
            </a:r>
            <a:endParaRPr sz="1800"/>
          </a:p>
          <a:p>
            <a:pPr indent="-342900" lvl="1" marL="914400" rtl="0" algn="l">
              <a:spcBef>
                <a:spcPts val="0"/>
              </a:spcBef>
              <a:spcAft>
                <a:spcPts val="0"/>
              </a:spcAft>
              <a:buSzPts val="1800"/>
              <a:buChar char="○"/>
            </a:pPr>
            <a:r>
              <a:rPr lang="en" sz="1800"/>
              <a:t>For example: ‘a + b’ adds the values of ‘a’ and ‘b’</a:t>
            </a:r>
            <a:endParaRPr sz="1800"/>
          </a:p>
          <a:p>
            <a:pPr indent="0" lvl="0" marL="0" rtl="0" algn="l">
              <a:spcBef>
                <a:spcPts val="0"/>
              </a:spcBef>
              <a:spcAft>
                <a:spcPts val="0"/>
              </a:spcAft>
              <a:buNone/>
            </a:pPr>
            <a:r>
              <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5"/>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 the notebook!</a:t>
            </a:r>
            <a:endParaRPr/>
          </a:p>
        </p:txBody>
      </p:sp>
      <p:sp>
        <p:nvSpPr>
          <p:cNvPr id="469" name="Google Shape;469;p75"/>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200"/>
              <a:t>Now it is time to open today’s Google Colab notebook.  Navigate to the notebook and follow the instructions.</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Computer Science (cont’d)</a:t>
            </a:r>
            <a:endParaRPr/>
          </a:p>
        </p:txBody>
      </p:sp>
      <p:sp>
        <p:nvSpPr>
          <p:cNvPr id="95" name="Google Shape;95;p16"/>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425450" lvl="0" marL="457200" rtl="0" algn="l">
              <a:spcBef>
                <a:spcPts val="0"/>
              </a:spcBef>
              <a:spcAft>
                <a:spcPts val="0"/>
              </a:spcAft>
              <a:buSzPts val="3100"/>
              <a:buChar char="●"/>
            </a:pPr>
            <a:r>
              <a:rPr lang="en" sz="2700"/>
              <a:t>There is a lot to break down in that definition!</a:t>
            </a:r>
            <a:endParaRPr sz="2700"/>
          </a:p>
          <a:p>
            <a:pPr indent="-425450" lvl="0" marL="457200" rtl="0" algn="l">
              <a:spcBef>
                <a:spcPts val="0"/>
              </a:spcBef>
              <a:spcAft>
                <a:spcPts val="0"/>
              </a:spcAft>
              <a:buSzPts val="3100"/>
              <a:buChar char="●"/>
            </a:pPr>
            <a:r>
              <a:rPr lang="en" sz="2700"/>
              <a:t>However, the key takeaway is…</a:t>
            </a:r>
            <a:endParaRPr sz="2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person playing magic cube" id="100" name="Google Shape;100;p17"/>
          <p:cNvPicPr preferRelativeResize="0"/>
          <p:nvPr/>
        </p:nvPicPr>
        <p:blipFill>
          <a:blip r:embed="rId3">
            <a:alphaModFix/>
          </a:blip>
          <a:stretch>
            <a:fillRect/>
          </a:stretch>
        </p:blipFill>
        <p:spPr>
          <a:xfrm flipH="1">
            <a:off x="0" y="-1743842"/>
            <a:ext cx="9144001" cy="6095993"/>
          </a:xfrm>
          <a:prstGeom prst="rect">
            <a:avLst/>
          </a:prstGeom>
          <a:noFill/>
          <a:ln>
            <a:noFill/>
          </a:ln>
        </p:spPr>
      </p:pic>
      <p:sp>
        <p:nvSpPr>
          <p:cNvPr id="101" name="Google Shape;101;p17"/>
          <p:cNvSpPr txBox="1"/>
          <p:nvPr>
            <p:ph type="title"/>
          </p:nvPr>
        </p:nvSpPr>
        <p:spPr>
          <a:xfrm>
            <a:off x="623400" y="57410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Solving!</a:t>
            </a:r>
            <a:endParaRPr/>
          </a:p>
        </p:txBody>
      </p:sp>
      <p:sp>
        <p:nvSpPr>
          <p:cNvPr id="102" name="Google Shape;102;p17"/>
          <p:cNvSpPr txBox="1"/>
          <p:nvPr>
            <p:ph idx="1" type="body"/>
          </p:nvPr>
        </p:nvSpPr>
        <p:spPr>
          <a:xfrm>
            <a:off x="311700" y="1158050"/>
            <a:ext cx="8520600" cy="31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1000"/>
                                        <p:tgtEl>
                                          <p:spTgt spid="1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159050"/>
            <a:ext cx="8520600" cy="7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Computer Science? (cont’d)</a:t>
            </a:r>
            <a:endParaRPr/>
          </a:p>
        </p:txBody>
      </p:sp>
      <p:sp>
        <p:nvSpPr>
          <p:cNvPr id="108" name="Google Shape;108;p18"/>
          <p:cNvSpPr txBox="1"/>
          <p:nvPr>
            <p:ph idx="1" type="body"/>
          </p:nvPr>
        </p:nvSpPr>
        <p:spPr>
          <a:xfrm>
            <a:off x="311700" y="847525"/>
            <a:ext cx="8520600" cy="3504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1800"/>
              <a:t>Computer Science is all about solving problems</a:t>
            </a:r>
            <a:endParaRPr sz="1800"/>
          </a:p>
          <a:p>
            <a:pPr indent="-368300" lvl="0" marL="457200" rtl="0" algn="l">
              <a:spcBef>
                <a:spcPts val="0"/>
              </a:spcBef>
              <a:spcAft>
                <a:spcPts val="0"/>
              </a:spcAft>
              <a:buSzPts val="2200"/>
              <a:buChar char="●"/>
            </a:pPr>
            <a:r>
              <a:rPr lang="en" sz="1800"/>
              <a:t>Not just solving problems, but solving them to the best of our ability</a:t>
            </a:r>
            <a:endParaRPr sz="1800"/>
          </a:p>
          <a:p>
            <a:pPr indent="-368300" lvl="0" marL="457200" rtl="0" algn="l">
              <a:spcBef>
                <a:spcPts val="0"/>
              </a:spcBef>
              <a:spcAft>
                <a:spcPts val="0"/>
              </a:spcAft>
              <a:buSzPts val="2200"/>
              <a:buChar char="●"/>
            </a:pPr>
            <a:r>
              <a:rPr lang="en" sz="1800"/>
              <a:t>Coding is an important part of this puzzle, but not everything</a:t>
            </a:r>
            <a:endParaRPr sz="1800"/>
          </a:p>
          <a:p>
            <a:pPr indent="-368300" lvl="0" marL="457200" rtl="0" algn="l">
              <a:spcBef>
                <a:spcPts val="0"/>
              </a:spcBef>
              <a:spcAft>
                <a:spcPts val="0"/>
              </a:spcAft>
              <a:buSzPts val="2200"/>
              <a:buChar char="●"/>
            </a:pPr>
            <a:r>
              <a:rPr lang="en" sz="1800"/>
              <a:t>You may be interested in…</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ummer Springboard">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